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notesMasterIdLst>
    <p:notesMasterId r:id="rId40"/>
  </p:notesMasterIdLst>
  <p:handoutMasterIdLst>
    <p:handoutMasterId r:id="rId41"/>
  </p:handoutMasterIdLst>
  <p:sldIdLst>
    <p:sldId id="256" r:id="rId2"/>
    <p:sldId id="306" r:id="rId3"/>
    <p:sldId id="307" r:id="rId4"/>
    <p:sldId id="379" r:id="rId5"/>
    <p:sldId id="380" r:id="rId6"/>
    <p:sldId id="311" r:id="rId7"/>
    <p:sldId id="313" r:id="rId8"/>
    <p:sldId id="315" r:id="rId9"/>
    <p:sldId id="316" r:id="rId10"/>
    <p:sldId id="317" r:id="rId11"/>
    <p:sldId id="318" r:id="rId12"/>
    <p:sldId id="319" r:id="rId13"/>
    <p:sldId id="320" r:id="rId14"/>
    <p:sldId id="323" r:id="rId15"/>
    <p:sldId id="321" r:id="rId16"/>
    <p:sldId id="324" r:id="rId17"/>
    <p:sldId id="358" r:id="rId18"/>
    <p:sldId id="322" r:id="rId19"/>
    <p:sldId id="325" r:id="rId20"/>
    <p:sldId id="359" r:id="rId21"/>
    <p:sldId id="327" r:id="rId22"/>
    <p:sldId id="329" r:id="rId23"/>
    <p:sldId id="331" r:id="rId24"/>
    <p:sldId id="332" r:id="rId25"/>
    <p:sldId id="333" r:id="rId26"/>
    <p:sldId id="334" r:id="rId27"/>
    <p:sldId id="376" r:id="rId28"/>
    <p:sldId id="338" r:id="rId29"/>
    <p:sldId id="377" r:id="rId30"/>
    <p:sldId id="344" r:id="rId31"/>
    <p:sldId id="346" r:id="rId32"/>
    <p:sldId id="366" r:id="rId33"/>
    <p:sldId id="367" r:id="rId34"/>
    <p:sldId id="347" r:id="rId35"/>
    <p:sldId id="378" r:id="rId36"/>
    <p:sldId id="371" r:id="rId37"/>
    <p:sldId id="372" r:id="rId38"/>
    <p:sldId id="272" r:id="rId39"/>
  </p:sldIdLst>
  <p:sldSz cx="9144000" cy="6858000" type="screen4x3"/>
  <p:notesSz cx="6858000" cy="9144000"/>
  <p:embeddedFontLst>
    <p:embeddedFont>
      <p:font typeface="華康細圓體" panose="020F0309000000000000"/>
      <p:regular r:id="rId42"/>
    </p:embeddedFont>
    <p:embeddedFont>
      <p:font typeface="Comic Sans MS" panose="030F0702030302020204" pitchFamily="66" charset="0"/>
      <p:regular r:id="rId43"/>
      <p:bold r:id="rId44"/>
      <p:italic r:id="rId45"/>
      <p:boldItalic r:id="rId46"/>
    </p:embeddedFont>
    <p:embeddedFont>
      <p:font typeface="標楷體" panose="03000509000000000000" pitchFamily="65" charset="-120"/>
      <p:regular r:id="rId47"/>
    </p:embeddedFont>
  </p:embeddedFontLst>
  <p:defaultTextStyle>
    <a:defPPr>
      <a:defRPr lang="zh-TW"/>
    </a:defPPr>
    <a:lvl1pPr algn="ct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華康細圓體" panose="020F0309000000000000" pitchFamily="49" charset="-12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華康細圓體" panose="020F0309000000000000" pitchFamily="49" charset="-12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華康細圓體" panose="020F0309000000000000" pitchFamily="49" charset="-12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華康細圓體" panose="020F0309000000000000" pitchFamily="49" charset="-12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華康細圓體" panose="020F0309000000000000" pitchFamily="49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Times New Roman" panose="02020603050405020304" pitchFamily="18" charset="0"/>
        <a:ea typeface="華康細圓體" panose="020F0309000000000000" pitchFamily="49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Times New Roman" panose="02020603050405020304" pitchFamily="18" charset="0"/>
        <a:ea typeface="華康細圓體" panose="020F0309000000000000" pitchFamily="49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Times New Roman" panose="02020603050405020304" pitchFamily="18" charset="0"/>
        <a:ea typeface="華康細圓體" panose="020F0309000000000000" pitchFamily="49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Times New Roman" panose="02020603050405020304" pitchFamily="18" charset="0"/>
        <a:ea typeface="華康細圓體" panose="020F0309000000000000" pitchFamily="49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>
          <p15:clr>
            <a:srgbClr val="A4A3A4"/>
          </p15:clr>
        </p15:guide>
        <p15:guide id="2" pos="3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9933"/>
    <a:srgbClr val="CCFFFF"/>
    <a:srgbClr val="CCFF99"/>
    <a:srgbClr val="99CCFF"/>
    <a:srgbClr val="FFCCCC"/>
    <a:srgbClr val="CC0000"/>
    <a:srgbClr val="CC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70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1512" y="62"/>
      </p:cViewPr>
      <p:guideLst>
        <p:guide orient="horz" pos="1457"/>
        <p:guide pos="3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3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fld id="{CB413F39-795A-4E91-9712-35FA99339BA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5458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344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4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344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344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fld id="{3EE1938D-A254-4023-AB63-58B9767569A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310557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4D2722-4DE0-437D-B739-AC67FCEB0549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53917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3215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32154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2154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2154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0DABF63-9971-4833-B3B4-C88CFC01DE4B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32154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32154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4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4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4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4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5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5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5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5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5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5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5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5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5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5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6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6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6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6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6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6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6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6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6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6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7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7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7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7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7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57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2157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6B3F3D-B46D-4E85-BE43-00C8769BF65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039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DB4535-09D1-4000-9EB1-66DA9D27184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3280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>
            <a:lvl1pPr>
              <a:defRPr>
                <a:latin typeface="+mn-lt"/>
                <a:ea typeface="標楷體" panose="03000509000000000000" pitchFamily="65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719263"/>
            <a:ext cx="8229600" cy="2128837"/>
          </a:xfrm>
        </p:spPr>
        <p:txBody>
          <a:bodyPr/>
          <a:lstStyle>
            <a:lvl1pPr>
              <a:defRPr sz="2800">
                <a:latin typeface="+mn-lt"/>
                <a:ea typeface="標楷體" panose="03000509000000000000" pitchFamily="65" charset="-120"/>
              </a:defRPr>
            </a:lvl1pPr>
            <a:lvl2pPr>
              <a:defRPr sz="2400">
                <a:latin typeface="+mn-lt"/>
                <a:ea typeface="標楷體" panose="03000509000000000000" pitchFamily="65" charset="-120"/>
              </a:defRPr>
            </a:lvl2pPr>
            <a:lvl3pPr>
              <a:defRPr sz="2000">
                <a:latin typeface="+mn-lt"/>
                <a:ea typeface="標楷體" panose="03000509000000000000" pitchFamily="65" charset="-120"/>
              </a:defRPr>
            </a:lvl3pPr>
            <a:lvl4pPr>
              <a:defRPr sz="18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sz="18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4000500"/>
            <a:ext cx="8229600" cy="2130425"/>
          </a:xfrm>
        </p:spPr>
        <p:txBody>
          <a:bodyPr/>
          <a:lstStyle>
            <a:lvl1pPr>
              <a:defRPr sz="2800">
                <a:latin typeface="+mn-lt"/>
                <a:ea typeface="標楷體" panose="03000509000000000000" pitchFamily="65" charset="-120"/>
              </a:defRPr>
            </a:lvl1pPr>
            <a:lvl2pPr>
              <a:defRPr sz="2400">
                <a:latin typeface="+mn-lt"/>
                <a:ea typeface="標楷體" panose="03000509000000000000" pitchFamily="65" charset="-120"/>
              </a:defRPr>
            </a:lvl2pPr>
            <a:lvl3pPr>
              <a:defRPr sz="2000">
                <a:latin typeface="+mn-lt"/>
                <a:ea typeface="標楷體" panose="03000509000000000000" pitchFamily="65" charset="-120"/>
              </a:defRPr>
            </a:lvl3pPr>
            <a:lvl4pPr>
              <a:defRPr sz="18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sz="18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8D78C80-16B2-4720-8754-55CBCEE6F5D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976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+mn-lt"/>
                <a:ea typeface="標楷體" panose="03000509000000000000" pitchFamily="65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latin typeface="+mn-lt"/>
                <a:ea typeface="標楷體" panose="03000509000000000000" pitchFamily="65" charset="-120"/>
              </a:defRPr>
            </a:lvl1pPr>
            <a:lvl2pPr>
              <a:defRPr sz="2400">
                <a:latin typeface="+mn-lt"/>
                <a:ea typeface="標楷體" panose="03000509000000000000" pitchFamily="65" charset="-120"/>
              </a:defRPr>
            </a:lvl2pPr>
            <a:lvl3pPr>
              <a:defRPr sz="2400">
                <a:latin typeface="+mn-lt"/>
                <a:ea typeface="標楷體" panose="03000509000000000000" pitchFamily="65" charset="-120"/>
              </a:defRPr>
            </a:lvl3pPr>
            <a:lvl4pPr>
              <a:defRPr>
                <a:latin typeface="+mn-lt"/>
                <a:ea typeface="標楷體" panose="03000509000000000000" pitchFamily="65" charset="-120"/>
              </a:defRPr>
            </a:lvl4pPr>
            <a:lvl5pPr>
              <a:defRPr>
                <a:latin typeface="+mn-lt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B51ADF-D41A-4E30-B3F2-E8F108CD8DB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038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D18436-0BB8-4F60-8A38-630CFF1EA5D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6407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86E98-281F-4E62-A137-ADAF82F2FE2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3381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3D7CBF-987B-4787-9A31-F4154D6B443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829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9243D-B877-4DC3-8CD8-298627E1F8A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89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6D7800-5A6D-4C3B-8D1C-00553129109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959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63C728-C958-4872-BFBC-C517412B4E3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8855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9FE99-14E6-499B-8E19-E569B6529E8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590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2051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2051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0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32051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32051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fld id="{E2621F9A-A36F-4B3F-BC5B-D26E4FDAD6CB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32052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2052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2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2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2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2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2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2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2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2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5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5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39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Times New Roman" panose="02020603050405020304" pitchFamily="18" charset="0"/>
          <a:ea typeface="華康細圓體" panose="020F0309000000000000" pitchFamily="49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Times New Roman" panose="02020603050405020304" pitchFamily="18" charset="0"/>
          <a:ea typeface="華康細圓體" panose="020F0309000000000000" pitchFamily="49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Times New Roman" panose="02020603050405020304" pitchFamily="18" charset="0"/>
          <a:ea typeface="華康細圓體" panose="020F0309000000000000" pitchFamily="49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Times New Roman" panose="02020603050405020304" pitchFamily="18" charset="0"/>
          <a:ea typeface="華康細圓體" panose="020F0309000000000000" pitchFamily="49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Times New Roman" panose="02020603050405020304" pitchFamily="18" charset="0"/>
          <a:ea typeface="華康細圓體" panose="020F0309000000000000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Times New Roman" panose="02020603050405020304" pitchFamily="18" charset="0"/>
          <a:ea typeface="華康細圓體" panose="020F0309000000000000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Times New Roman" panose="02020603050405020304" pitchFamily="18" charset="0"/>
          <a:ea typeface="華康細圓體" panose="020F0309000000000000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Times New Roman" panose="02020603050405020304" pitchFamily="18" charset="0"/>
          <a:ea typeface="華康細圓體" panose="020F0309000000000000" pitchFamily="49" charset="-120"/>
        </a:defRPr>
      </a:lvl9pPr>
    </p:titleStyle>
    <p:bodyStyle>
      <a:lvl1pPr marL="342900" indent="-342900" algn="l" rtl="0" fontAlgn="base">
        <a:spcBef>
          <a:spcPct val="0"/>
        </a:spcBef>
        <a:spcAft>
          <a:spcPct val="5000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0"/>
        </a:spcBef>
        <a:spcAft>
          <a:spcPct val="5000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fontAlgn="base">
        <a:spcBef>
          <a:spcPct val="0"/>
        </a:spcBef>
        <a:spcAft>
          <a:spcPct val="5000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fontAlgn="base">
        <a:spcBef>
          <a:spcPct val="0"/>
        </a:spcBef>
        <a:spcAft>
          <a:spcPct val="5000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fontAlgn="base">
        <a:spcBef>
          <a:spcPct val="0"/>
        </a:spcBef>
        <a:spcAft>
          <a:spcPct val="4000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AE331233-81E9-48FF-9459-13061F0D77FF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3461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第九章</a:t>
            </a:r>
            <a:b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類別的進階認識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049588"/>
            <a:ext cx="6869113" cy="3448050"/>
          </a:xfrm>
        </p:spPr>
        <p:txBody>
          <a:bodyPr/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	 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認識建構子與建構子的多載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認識「類別變數」與「類別函數」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認識類別型態的變數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學習利用陣列來儲存物件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認識內部類別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068" y="4133267"/>
            <a:ext cx="5424297" cy="1556781"/>
          </a:xfrm>
          <a:prstGeom prst="rect">
            <a:avLst/>
          </a:prstGeom>
        </p:spPr>
      </p:pic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4BAA-1D6D-4CB8-90F2-CA0BB59585B6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實例變數</a:t>
            </a:r>
          </a:p>
        </p:txBody>
      </p:sp>
      <p:sp>
        <p:nvSpPr>
          <p:cNvPr id="694281" name="AutoShape 9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694282" name="Rectangle 10"/>
          <p:cNvSpPr>
            <a:spLocks noChangeArrowheads="1"/>
          </p:cNvSpPr>
          <p:nvPr/>
        </p:nvSpPr>
        <p:spPr bwMode="auto">
          <a:xfrm>
            <a:off x="457200" y="1719263"/>
            <a:ext cx="8507413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/>
              <a:t>各自獨立且存於不同的記憶體之變數，稱為</a:t>
            </a:r>
          </a:p>
          <a:p>
            <a:pPr>
              <a:buFont typeface="Wingdings" panose="05000000000000000000" pitchFamily="2" charset="2"/>
              <a:buNone/>
            </a:pPr>
            <a:r>
              <a:rPr lang="zh-TW" altLang="en-US"/>
              <a:t>     「</a:t>
            </a:r>
            <a:r>
              <a:rPr lang="zh-TW" altLang="en-US">
                <a:solidFill>
                  <a:srgbClr val="CC0000"/>
                </a:solidFill>
              </a:rPr>
              <a:t>實例變數</a:t>
            </a:r>
            <a:r>
              <a:rPr lang="zh-TW" altLang="en-US"/>
              <a:t>」 </a:t>
            </a:r>
            <a:r>
              <a:rPr lang="en-US" altLang="zh-TW"/>
              <a:t>(instance variable) </a:t>
            </a:r>
          </a:p>
          <a:p>
            <a:pPr lvl="1"/>
            <a:r>
              <a:rPr lang="zh-TW" altLang="en-US"/>
              <a:t>變數擁有自己儲存資料的記憶體空間，不與其它物件共用：</a:t>
            </a:r>
          </a:p>
        </p:txBody>
      </p:sp>
      <p:sp>
        <p:nvSpPr>
          <p:cNvPr id="694286" name="AutoShape 14"/>
          <p:cNvSpPr>
            <a:spLocks noChangeArrowheads="1"/>
          </p:cNvSpPr>
          <p:nvPr/>
        </p:nvSpPr>
        <p:spPr bwMode="auto">
          <a:xfrm>
            <a:off x="457200" y="3878227"/>
            <a:ext cx="3132138" cy="2278733"/>
          </a:xfrm>
          <a:prstGeom prst="irregularSeal1">
            <a:avLst/>
          </a:prstGeom>
          <a:solidFill>
            <a:srgbClr val="CCCCFF"/>
          </a:solidFill>
          <a:ln w="9525">
            <a:solidFill>
              <a:srgbClr val="FF00FF"/>
            </a:solidFill>
            <a:miter lim="800000"/>
            <a:headEnd/>
            <a:tailEnd/>
          </a:ln>
          <a:effectLst/>
          <a:extLst/>
        </p:spPr>
        <p:txBody>
          <a:bodyPr lIns="36000" tIns="36000" rIns="36000" bIns="36000" anchor="ctr">
            <a:spAutoFit/>
          </a:bodyPr>
          <a:lstStyle/>
          <a:p>
            <a:r>
              <a:rPr lang="en-US" altLang="zh-TW" dirty="0"/>
              <a:t>c1</a:t>
            </a:r>
            <a:r>
              <a:rPr lang="zh-TW" altLang="en-US" dirty="0"/>
              <a:t>與</a:t>
            </a:r>
            <a:r>
              <a:rPr lang="en-US" altLang="zh-TW" dirty="0"/>
              <a:t>c2</a:t>
            </a:r>
            <a:r>
              <a:rPr lang="zh-TW" altLang="en-US" dirty="0"/>
              <a:t>各自擁有儲存變數的地方，不與其它物件相同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06" y="3067475"/>
            <a:ext cx="5758188" cy="1038962"/>
          </a:xfrm>
          <a:prstGeom prst="rect">
            <a:avLst/>
          </a:prstGeom>
        </p:spPr>
      </p:pic>
      <p:sp>
        <p:nvSpPr>
          <p:cNvPr id="12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BB66B-A5AE-4117-924E-B52283B22E0A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69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實例函數</a:t>
            </a:r>
            <a:r>
              <a:rPr lang="zh-TW" altLang="en-US" b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95305" name="AutoShape 9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695306" name="Rectangle 10"/>
          <p:cNvSpPr>
            <a:spLocks noChangeArrowheads="1"/>
          </p:cNvSpPr>
          <p:nvPr/>
        </p:nvSpPr>
        <p:spPr bwMode="auto">
          <a:xfrm>
            <a:off x="457200" y="1719263"/>
            <a:ext cx="8075613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/>
              <a:t>實例函數 </a:t>
            </a:r>
            <a:r>
              <a:rPr lang="en-US" altLang="zh-TW"/>
              <a:t>(instance method)</a:t>
            </a:r>
            <a:r>
              <a:rPr lang="zh-TW" altLang="en-US"/>
              <a:t>：</a:t>
            </a:r>
          </a:p>
          <a:p>
            <a:pPr lvl="1"/>
            <a:r>
              <a:rPr lang="zh-TW" altLang="en-US"/>
              <a:t>必須先建立物件，再利用物件來呼叫的函數</a:t>
            </a:r>
          </a:p>
        </p:txBody>
      </p:sp>
      <p:sp>
        <p:nvSpPr>
          <p:cNvPr id="695309" name="AutoShape 13"/>
          <p:cNvSpPr>
            <a:spLocks noChangeArrowheads="1"/>
          </p:cNvSpPr>
          <p:nvPr/>
        </p:nvSpPr>
        <p:spPr bwMode="auto">
          <a:xfrm>
            <a:off x="1045206" y="3307373"/>
            <a:ext cx="1064948" cy="256442"/>
          </a:xfrm>
          <a:prstGeom prst="flowChartAlternateProcess">
            <a:avLst/>
          </a:prstGeom>
          <a:noFill/>
          <a:ln w="9525" algn="ctr">
            <a:solidFill>
              <a:srgbClr val="FF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endParaRPr lang="zh-TW" altLang="en-US"/>
          </a:p>
        </p:txBody>
      </p:sp>
      <p:sp>
        <p:nvSpPr>
          <p:cNvPr id="695310" name="AutoShape 14"/>
          <p:cNvSpPr>
            <a:spLocks noChangeArrowheads="1"/>
          </p:cNvSpPr>
          <p:nvPr/>
        </p:nvSpPr>
        <p:spPr bwMode="auto">
          <a:xfrm>
            <a:off x="1045206" y="3869899"/>
            <a:ext cx="1064948" cy="256624"/>
          </a:xfrm>
          <a:prstGeom prst="flowChartAlternateProcess">
            <a:avLst/>
          </a:prstGeom>
          <a:noFill/>
          <a:ln w="9525" algn="ctr">
            <a:solidFill>
              <a:srgbClr val="FF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endParaRPr lang="zh-TW" altLang="en-US"/>
          </a:p>
        </p:txBody>
      </p:sp>
      <p:sp>
        <p:nvSpPr>
          <p:cNvPr id="695311" name="AutoShape 15"/>
          <p:cNvSpPr>
            <a:spLocks noChangeArrowheads="1"/>
          </p:cNvSpPr>
          <p:nvPr/>
        </p:nvSpPr>
        <p:spPr bwMode="auto">
          <a:xfrm>
            <a:off x="1979613" y="4573374"/>
            <a:ext cx="3889375" cy="352853"/>
          </a:xfrm>
          <a:prstGeom prst="flowChartAlternateProcess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>
            <a:spAutoFit/>
          </a:bodyPr>
          <a:lstStyle/>
          <a:p>
            <a:r>
              <a:rPr lang="en-US" altLang="zh-TW" dirty="0"/>
              <a:t>show() </a:t>
            </a:r>
            <a:r>
              <a:rPr lang="zh-TW" altLang="en-US" dirty="0"/>
              <a:t>必須透過物件</a:t>
            </a:r>
            <a:r>
              <a:rPr lang="en-US" altLang="zh-TW" dirty="0"/>
              <a:t>c1</a:t>
            </a:r>
            <a:r>
              <a:rPr lang="zh-TW" altLang="en-US" dirty="0"/>
              <a:t>或</a:t>
            </a:r>
            <a:r>
              <a:rPr lang="en-US" altLang="zh-TW" dirty="0"/>
              <a:t>c2</a:t>
            </a:r>
            <a:r>
              <a:rPr lang="zh-TW" altLang="en-US" dirty="0"/>
              <a:t>呼叫</a:t>
            </a:r>
          </a:p>
        </p:txBody>
      </p:sp>
      <p:cxnSp>
        <p:nvCxnSpPr>
          <p:cNvPr id="695312" name="AutoShape 16"/>
          <p:cNvCxnSpPr>
            <a:cxnSpLocks noChangeShapeType="1"/>
            <a:stCxn id="695310" idx="2"/>
            <a:endCxn id="695311" idx="1"/>
          </p:cNvCxnSpPr>
          <p:nvPr/>
        </p:nvCxnSpPr>
        <p:spPr bwMode="auto">
          <a:xfrm rot="16200000" flipH="1">
            <a:off x="1467007" y="4237195"/>
            <a:ext cx="623278" cy="401933"/>
          </a:xfrm>
          <a:prstGeom prst="curvedConnector2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5313" name="AutoShape 17"/>
          <p:cNvCxnSpPr>
            <a:cxnSpLocks noChangeShapeType="1"/>
            <a:stCxn id="695309" idx="3"/>
            <a:endCxn id="695311" idx="0"/>
          </p:cNvCxnSpPr>
          <p:nvPr/>
        </p:nvCxnSpPr>
        <p:spPr bwMode="auto">
          <a:xfrm>
            <a:off x="2110154" y="3435594"/>
            <a:ext cx="1814147" cy="1137780"/>
          </a:xfrm>
          <a:prstGeom prst="curvedConnector2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23" y="4031056"/>
            <a:ext cx="5268118" cy="2695823"/>
          </a:xfrm>
          <a:prstGeom prst="rect">
            <a:avLst/>
          </a:prstGeom>
        </p:spPr>
      </p:pic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1FDC1-A774-4C75-A3A9-0C085B805A4F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類別變數 </a:t>
            </a:r>
          </a:p>
        </p:txBody>
      </p:sp>
      <p:sp>
        <p:nvSpPr>
          <p:cNvPr id="696329" name="AutoShape 9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696330" name="Rectangle 10"/>
          <p:cNvSpPr>
            <a:spLocks noChangeArrowheads="1"/>
          </p:cNvSpPr>
          <p:nvPr/>
        </p:nvSpPr>
        <p:spPr bwMode="auto">
          <a:xfrm>
            <a:off x="457200" y="1719263"/>
            <a:ext cx="8075613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CC0000"/>
                </a:solidFill>
              </a:rPr>
              <a:t>實例變數</a:t>
            </a:r>
            <a:r>
              <a:rPr lang="zh-TW" altLang="en-US" dirty="0"/>
              <a:t>」是各別物件所有，彼此之間不能共享</a:t>
            </a:r>
          </a:p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CC0000"/>
                </a:solidFill>
              </a:rPr>
              <a:t>類別變數</a:t>
            </a:r>
            <a:r>
              <a:rPr lang="zh-TW" altLang="en-US" dirty="0"/>
              <a:t>」是由所有的物件共享</a:t>
            </a:r>
          </a:p>
          <a:p>
            <a:r>
              <a:rPr lang="zh-TW" altLang="en-US" dirty="0"/>
              <a:t>類別變數必須以</a:t>
            </a:r>
            <a:r>
              <a:rPr lang="en-US" altLang="zh-TW" dirty="0"/>
              <a:t>static</a:t>
            </a:r>
            <a:r>
              <a:rPr lang="zh-TW" altLang="en-US" dirty="0"/>
              <a:t>修飾子宣告：</a:t>
            </a:r>
          </a:p>
        </p:txBody>
      </p:sp>
      <p:sp>
        <p:nvSpPr>
          <p:cNvPr id="696333" name="AutoShape 13"/>
          <p:cNvSpPr>
            <a:spLocks noChangeArrowheads="1"/>
          </p:cNvSpPr>
          <p:nvPr/>
        </p:nvSpPr>
        <p:spPr bwMode="auto">
          <a:xfrm>
            <a:off x="142875" y="4450221"/>
            <a:ext cx="3530600" cy="2278733"/>
          </a:xfrm>
          <a:prstGeom prst="irregularSeal1">
            <a:avLst/>
          </a:prstGeom>
          <a:solidFill>
            <a:srgbClr val="CCCCFF"/>
          </a:solidFill>
          <a:ln w="9525" algn="ctr">
            <a:solidFill>
              <a:srgbClr val="FF00FF"/>
            </a:solidFill>
            <a:miter lim="800000"/>
            <a:headEnd/>
            <a:tailEnd/>
          </a:ln>
          <a:effectLst/>
          <a:extLst/>
        </p:spPr>
        <p:txBody>
          <a:bodyPr lIns="36000" tIns="36000" rIns="36000" bIns="36000" anchor="ctr">
            <a:spAutoFit/>
          </a:bodyPr>
          <a:lstStyle/>
          <a:p>
            <a:r>
              <a:rPr lang="zh-TW" altLang="en-US" dirty="0"/>
              <a:t>把</a:t>
            </a:r>
            <a:r>
              <a:rPr lang="en-US" altLang="zh-TW" dirty="0"/>
              <a:t>pi</a:t>
            </a:r>
            <a:r>
              <a:rPr lang="zh-TW" altLang="en-US" dirty="0"/>
              <a:t>宣告成</a:t>
            </a:r>
            <a:r>
              <a:rPr lang="en-US" altLang="zh-TW" dirty="0"/>
              <a:t>static</a:t>
            </a:r>
            <a:r>
              <a:rPr lang="zh-TW" altLang="en-US" dirty="0"/>
              <a:t>，則由</a:t>
            </a:r>
            <a:r>
              <a:rPr lang="en-US" altLang="zh-TW" dirty="0"/>
              <a:t>Circle</a:t>
            </a:r>
            <a:r>
              <a:rPr lang="zh-TW" altLang="en-US" dirty="0"/>
              <a:t>類別所建立的物件均可共用它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28" y="3619835"/>
            <a:ext cx="7028572" cy="29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371" y="6367181"/>
            <a:ext cx="2600000" cy="185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2165286"/>
            <a:ext cx="6473824" cy="4580822"/>
          </a:xfrm>
          <a:prstGeom prst="rect">
            <a:avLst/>
          </a:prstGeom>
        </p:spPr>
      </p:pic>
      <p:sp>
        <p:nvSpPr>
          <p:cNvPr id="1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B2A5-7EFB-4494-BD85-5A0867590D06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類別變數的範例 </a:t>
            </a:r>
            <a:r>
              <a:rPr lang="en-US" altLang="zh-TW"/>
              <a:t>(1/2)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484313"/>
            <a:ext cx="8362950" cy="1781175"/>
          </a:xfrm>
        </p:spPr>
        <p:txBody>
          <a:bodyPr/>
          <a:lstStyle/>
          <a:p>
            <a:pPr algn="just"/>
            <a:r>
              <a:rPr lang="zh-TW" altLang="en-US" sz="2600"/>
              <a:t>下面的程式碼是類別變數的範例：</a:t>
            </a:r>
          </a:p>
        </p:txBody>
      </p:sp>
      <p:sp>
        <p:nvSpPr>
          <p:cNvPr id="697357" name="AutoShape 13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697360" name="AutoShape 16"/>
          <p:cNvSpPr>
            <a:spLocks noChangeArrowheads="1"/>
          </p:cNvSpPr>
          <p:nvPr/>
        </p:nvSpPr>
        <p:spPr bwMode="auto">
          <a:xfrm>
            <a:off x="1319579" y="4712979"/>
            <a:ext cx="1022350" cy="236537"/>
          </a:xfrm>
          <a:prstGeom prst="flowChartAlternateProcess">
            <a:avLst/>
          </a:prstGeom>
          <a:noFill/>
          <a:ln w="9525" algn="ctr">
            <a:solidFill>
              <a:srgbClr val="00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>
            <a:spAutoFit/>
          </a:bodyPr>
          <a:lstStyle/>
          <a:p>
            <a:endParaRPr lang="zh-TW" altLang="en-US"/>
          </a:p>
        </p:txBody>
      </p:sp>
      <p:sp>
        <p:nvSpPr>
          <p:cNvPr id="697361" name="AutoShape 17"/>
          <p:cNvSpPr>
            <a:spLocks noChangeArrowheads="1"/>
          </p:cNvSpPr>
          <p:nvPr/>
        </p:nvSpPr>
        <p:spPr bwMode="auto">
          <a:xfrm>
            <a:off x="3240088" y="5018088"/>
            <a:ext cx="5129212" cy="303212"/>
          </a:xfrm>
          <a:prstGeom prst="flowChartAlternateProcess">
            <a:avLst/>
          </a:prstGeom>
          <a:solidFill>
            <a:srgbClr val="CCFF99"/>
          </a:solidFill>
          <a:ln>
            <a:noFill/>
          </a:ln>
          <a:effectLst/>
          <a:extLst/>
        </p:spPr>
        <p:txBody>
          <a:bodyPr wrap="none" lIns="36000" tIns="36000" rIns="36000" bIns="36000" anchor="ctr">
            <a:spAutoFit/>
          </a:bodyPr>
          <a:lstStyle/>
          <a:p>
            <a:r>
              <a:rPr lang="zh-TW" altLang="en-US" sz="1400"/>
              <a:t>用來計算物件的數目，</a:t>
            </a:r>
            <a:r>
              <a:rPr lang="en-US" altLang="zh-TW" sz="1400"/>
              <a:t>count</a:t>
            </a:r>
            <a:r>
              <a:rPr lang="zh-TW" altLang="en-US" sz="1400"/>
              <a:t>宣告為</a:t>
            </a:r>
            <a:r>
              <a:rPr lang="en-US" altLang="zh-TW" sz="1400"/>
              <a:t>static</a:t>
            </a:r>
            <a:r>
              <a:rPr lang="zh-TW" altLang="en-US" sz="1400"/>
              <a:t>，它由所有的物件所共用</a:t>
            </a:r>
          </a:p>
        </p:txBody>
      </p:sp>
      <p:cxnSp>
        <p:nvCxnSpPr>
          <p:cNvPr id="697362" name="AutoShape 18"/>
          <p:cNvCxnSpPr>
            <a:cxnSpLocks noChangeShapeType="1"/>
            <a:stCxn id="697360" idx="3"/>
            <a:endCxn id="697361" idx="1"/>
          </p:cNvCxnSpPr>
          <p:nvPr/>
        </p:nvCxnSpPr>
        <p:spPr bwMode="auto">
          <a:xfrm>
            <a:off x="2341929" y="4831248"/>
            <a:ext cx="898159" cy="33844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7363" name="AutoShape 19"/>
          <p:cNvSpPr>
            <a:spLocks noChangeArrowheads="1"/>
          </p:cNvSpPr>
          <p:nvPr/>
        </p:nvSpPr>
        <p:spPr bwMode="auto">
          <a:xfrm>
            <a:off x="1319579" y="3795469"/>
            <a:ext cx="1022350" cy="236537"/>
          </a:xfrm>
          <a:prstGeom prst="flowChartAlternateProcess">
            <a:avLst/>
          </a:prstGeom>
          <a:noFill/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>
            <a:spAutoFit/>
          </a:bodyPr>
          <a:lstStyle/>
          <a:p>
            <a:endParaRPr lang="zh-TW" altLang="en-US"/>
          </a:p>
        </p:txBody>
      </p:sp>
      <p:sp>
        <p:nvSpPr>
          <p:cNvPr id="697364" name="AutoShape 20"/>
          <p:cNvSpPr>
            <a:spLocks noChangeArrowheads="1"/>
          </p:cNvSpPr>
          <p:nvPr/>
        </p:nvSpPr>
        <p:spPr bwMode="auto">
          <a:xfrm>
            <a:off x="3311411" y="3188088"/>
            <a:ext cx="3182557" cy="318801"/>
          </a:xfrm>
          <a:prstGeom prst="flowChartAlternateProcess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>
            <a:spAutoFit/>
          </a:bodyPr>
          <a:lstStyle/>
          <a:p>
            <a:r>
              <a:rPr lang="zh-TW" altLang="en-US" sz="1400" dirty="0"/>
              <a:t>透過</a:t>
            </a:r>
            <a:r>
              <a:rPr lang="en-US" altLang="zh-TW" sz="1400" dirty="0"/>
              <a:t>this() </a:t>
            </a:r>
            <a:r>
              <a:rPr lang="zh-TW" altLang="en-US" sz="1400" dirty="0"/>
              <a:t>呼叫定義在</a:t>
            </a:r>
            <a:r>
              <a:rPr lang="en-US" altLang="zh-TW" sz="1400" dirty="0"/>
              <a:t>12~16</a:t>
            </a:r>
            <a:r>
              <a:rPr lang="zh-TW" altLang="en-US" sz="1400" dirty="0"/>
              <a:t>行的建構子 </a:t>
            </a:r>
          </a:p>
        </p:txBody>
      </p:sp>
      <p:cxnSp>
        <p:nvCxnSpPr>
          <p:cNvPr id="697365" name="AutoShape 21"/>
          <p:cNvCxnSpPr>
            <a:cxnSpLocks noChangeShapeType="1"/>
            <a:stCxn id="697363" idx="3"/>
            <a:endCxn id="697364" idx="1"/>
          </p:cNvCxnSpPr>
          <p:nvPr/>
        </p:nvCxnSpPr>
        <p:spPr bwMode="auto">
          <a:xfrm flipV="1">
            <a:off x="2341929" y="3347489"/>
            <a:ext cx="969482" cy="56624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865" y="2771094"/>
            <a:ext cx="2201075" cy="12301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6692865" y="2771094"/>
            <a:ext cx="2201075" cy="1230190"/>
          </a:xfrm>
          <a:prstGeom prst="rect">
            <a:avLst/>
          </a:prstGeom>
          <a:noFill/>
          <a:ln w="9525" cap="flat" cmpd="sng" algn="ctr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華康細圓體" panose="020F0309000000000000" pitchFamily="49" charset="-120"/>
            </a:endParaRPr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5731226" y="6500112"/>
            <a:ext cx="1357312" cy="322262"/>
          </a:xfrm>
          <a:prstGeom prst="flowChartAlternateProcess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en-US" sz="1400" dirty="0"/>
              <a:t>接續下一頁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12" y="1683721"/>
            <a:ext cx="6503619" cy="3772952"/>
          </a:xfrm>
          <a:prstGeom prst="rect">
            <a:avLst/>
          </a:prstGeom>
        </p:spPr>
      </p:pic>
      <p:sp>
        <p:nvSpPr>
          <p:cNvPr id="12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2167-A6AC-4BB6-988F-628B0232F359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類別變數的範例 </a:t>
            </a:r>
            <a:r>
              <a:rPr lang="en-US" altLang="zh-TW"/>
              <a:t>(2/2)</a:t>
            </a:r>
          </a:p>
        </p:txBody>
      </p:sp>
      <p:sp>
        <p:nvSpPr>
          <p:cNvPr id="700426" name="AutoShape 10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700429" name="AutoShape 13"/>
          <p:cNvSpPr>
            <a:spLocks noChangeArrowheads="1"/>
          </p:cNvSpPr>
          <p:nvPr/>
        </p:nvSpPr>
        <p:spPr bwMode="auto">
          <a:xfrm>
            <a:off x="1437908" y="3095590"/>
            <a:ext cx="1504585" cy="746125"/>
          </a:xfrm>
          <a:prstGeom prst="flowChartAlternateProcess">
            <a:avLst/>
          </a:prstGeom>
          <a:noFill/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endParaRPr lang="zh-TW" altLang="en-US"/>
          </a:p>
        </p:txBody>
      </p:sp>
      <p:cxnSp>
        <p:nvCxnSpPr>
          <p:cNvPr id="700430" name="AutoShape 14"/>
          <p:cNvCxnSpPr>
            <a:cxnSpLocks noChangeShapeType="1"/>
            <a:stCxn id="700429" idx="2"/>
            <a:endCxn id="700431" idx="0"/>
          </p:cNvCxnSpPr>
          <p:nvPr/>
        </p:nvCxnSpPr>
        <p:spPr bwMode="auto">
          <a:xfrm rot="16200000" flipH="1">
            <a:off x="2772910" y="3259006"/>
            <a:ext cx="504267" cy="166968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0431" name="AutoShape 15"/>
          <p:cNvSpPr>
            <a:spLocks noChangeArrowheads="1"/>
          </p:cNvSpPr>
          <p:nvPr/>
        </p:nvSpPr>
        <p:spPr bwMode="auto">
          <a:xfrm>
            <a:off x="2836741" y="4345982"/>
            <a:ext cx="2046288" cy="303212"/>
          </a:xfrm>
          <a:prstGeom prst="flowChartAlternateProcess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>
            <a:spAutoFit/>
          </a:bodyPr>
          <a:lstStyle/>
          <a:p>
            <a:r>
              <a:rPr lang="zh-TW" altLang="en-US" sz="1400"/>
              <a:t>均是透過物件來呼叫函數</a:t>
            </a:r>
          </a:p>
        </p:txBody>
      </p:sp>
      <p:sp>
        <p:nvSpPr>
          <p:cNvPr id="700432" name="AutoShape 16"/>
          <p:cNvSpPr>
            <a:spLocks noChangeArrowheads="1"/>
          </p:cNvSpPr>
          <p:nvPr/>
        </p:nvSpPr>
        <p:spPr bwMode="auto">
          <a:xfrm>
            <a:off x="1437910" y="2378196"/>
            <a:ext cx="1504583" cy="259495"/>
          </a:xfrm>
          <a:prstGeom prst="flowChartAlternateProcess">
            <a:avLst/>
          </a:prstGeom>
          <a:noFill/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endParaRPr lang="zh-TW" altLang="en-US"/>
          </a:p>
        </p:txBody>
      </p:sp>
      <p:cxnSp>
        <p:nvCxnSpPr>
          <p:cNvPr id="700433" name="AutoShape 17"/>
          <p:cNvCxnSpPr>
            <a:cxnSpLocks noChangeShapeType="1"/>
            <a:stCxn id="700432" idx="1"/>
            <a:endCxn id="700431" idx="1"/>
          </p:cNvCxnSpPr>
          <p:nvPr/>
        </p:nvCxnSpPr>
        <p:spPr bwMode="auto">
          <a:xfrm rot="10800000" flipH="1" flipV="1">
            <a:off x="1437909" y="2507944"/>
            <a:ext cx="1398831" cy="1989644"/>
          </a:xfrm>
          <a:prstGeom prst="curvedConnector3">
            <a:avLst>
              <a:gd name="adj1" fmla="val -16342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3154744"/>
            <a:ext cx="7032381" cy="830476"/>
          </a:xfrm>
          <a:prstGeom prst="rect">
            <a:avLst/>
          </a:prstGeom>
        </p:spPr>
      </p:pic>
      <p:sp>
        <p:nvSpPr>
          <p:cNvPr id="12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3274-48B8-4B51-8E9A-FC142821CF6D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類別函數 </a:t>
            </a:r>
          </a:p>
        </p:txBody>
      </p:sp>
      <p:sp>
        <p:nvSpPr>
          <p:cNvPr id="698378" name="AutoShape 10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698380" name="Rectangle 12"/>
          <p:cNvSpPr>
            <a:spLocks noChangeArrowheads="1"/>
          </p:cNvSpPr>
          <p:nvPr/>
        </p:nvSpPr>
        <p:spPr bwMode="auto">
          <a:xfrm>
            <a:off x="457200" y="4581525"/>
            <a:ext cx="8820150" cy="61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pPr lvl="1" algn="just"/>
            <a:r>
              <a:rPr lang="zh-TW" altLang="en-US"/>
              <a:t>使用時直接用類別呼叫：</a:t>
            </a:r>
          </a:p>
        </p:txBody>
      </p:sp>
      <p:sp>
        <p:nvSpPr>
          <p:cNvPr id="698382" name="Rectangle 14"/>
          <p:cNvSpPr>
            <a:spLocks noChangeArrowheads="1"/>
          </p:cNvSpPr>
          <p:nvPr/>
        </p:nvSpPr>
        <p:spPr bwMode="auto">
          <a:xfrm>
            <a:off x="457200" y="1719263"/>
            <a:ext cx="8362950" cy="79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pPr algn="just"/>
            <a:r>
              <a:rPr lang="zh-TW" altLang="en-US"/>
              <a:t>若將函數定義成類別函數，則可以直接由類別呼叫</a:t>
            </a:r>
          </a:p>
        </p:txBody>
      </p:sp>
      <p:sp>
        <p:nvSpPr>
          <p:cNvPr id="698384" name="AutoShape 16"/>
          <p:cNvSpPr>
            <a:spLocks noChangeArrowheads="1"/>
          </p:cNvSpPr>
          <p:nvPr/>
        </p:nvSpPr>
        <p:spPr bwMode="auto">
          <a:xfrm>
            <a:off x="1890713" y="3160713"/>
            <a:ext cx="688364" cy="192087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98385" name="AutoShape 17"/>
          <p:cNvSpPr>
            <a:spLocks noChangeArrowheads="1"/>
          </p:cNvSpPr>
          <p:nvPr/>
        </p:nvSpPr>
        <p:spPr bwMode="auto">
          <a:xfrm>
            <a:off x="2824163" y="2368908"/>
            <a:ext cx="2568452" cy="646986"/>
          </a:xfrm>
          <a:prstGeom prst="flowChartAlternateProcess">
            <a:avLst/>
          </a:prstGeom>
          <a:gradFill rotWithShape="1">
            <a:gsLst>
              <a:gs pos="0">
                <a:srgbClr val="CCFFCC"/>
              </a:gs>
              <a:gs pos="50000">
                <a:srgbClr val="FFFFCC"/>
              </a:gs>
              <a:gs pos="100000">
                <a:srgbClr val="CCFFCC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dist"/>
            <a:r>
              <a:rPr lang="zh-TW" altLang="en-US" dirty="0"/>
              <a:t>在函數之前加上</a:t>
            </a:r>
            <a:r>
              <a:rPr lang="en-US" altLang="zh-TW" dirty="0"/>
              <a:t>static</a:t>
            </a:r>
            <a:r>
              <a:rPr lang="zh-TW" altLang="en-US" dirty="0"/>
              <a:t>即可定義成類別函數</a:t>
            </a:r>
          </a:p>
        </p:txBody>
      </p:sp>
      <p:cxnSp>
        <p:nvCxnSpPr>
          <p:cNvPr id="698386" name="AutoShape 18"/>
          <p:cNvCxnSpPr>
            <a:cxnSpLocks noChangeShapeType="1"/>
            <a:stCxn id="698384" idx="0"/>
            <a:endCxn id="698385" idx="1"/>
          </p:cNvCxnSpPr>
          <p:nvPr/>
        </p:nvCxnSpPr>
        <p:spPr bwMode="auto">
          <a:xfrm rot="5400000" flipH="1" flipV="1">
            <a:off x="2295373" y="2631923"/>
            <a:ext cx="468312" cy="589268"/>
          </a:xfrm>
          <a:prstGeom prst="curvedConnector2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052" y="5368175"/>
            <a:ext cx="5958095" cy="281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42" y="1125251"/>
            <a:ext cx="7491046" cy="5351749"/>
          </a:xfrm>
          <a:prstGeom prst="rect">
            <a:avLst/>
          </a:prstGeom>
        </p:spPr>
      </p:pic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754DB-BCE1-40F7-B4BB-9323E71B9BF7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25425"/>
            <a:ext cx="7543800" cy="688975"/>
          </a:xfrm>
        </p:spPr>
        <p:txBody>
          <a:bodyPr/>
          <a:lstStyle/>
          <a:p>
            <a:r>
              <a:rPr lang="zh-TW" altLang="en-US"/>
              <a:t>類別函數的使用 </a:t>
            </a:r>
            <a:r>
              <a:rPr lang="en-US" altLang="zh-TW"/>
              <a:t>(1/2)</a:t>
            </a:r>
          </a:p>
        </p:txBody>
      </p:sp>
      <p:sp>
        <p:nvSpPr>
          <p:cNvPr id="701449" name="AutoShape 9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701456" name="AutoShape 16"/>
          <p:cNvSpPr>
            <a:spLocks noChangeArrowheads="1"/>
          </p:cNvSpPr>
          <p:nvPr/>
        </p:nvSpPr>
        <p:spPr bwMode="auto">
          <a:xfrm>
            <a:off x="1749792" y="5371244"/>
            <a:ext cx="665162" cy="244109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01457" name="AutoShape 17"/>
          <p:cNvSpPr>
            <a:spLocks noChangeArrowheads="1"/>
          </p:cNvSpPr>
          <p:nvPr/>
        </p:nvSpPr>
        <p:spPr bwMode="auto">
          <a:xfrm>
            <a:off x="3550871" y="4460265"/>
            <a:ext cx="2811463" cy="355600"/>
          </a:xfrm>
          <a:prstGeom prst="flowChartAlternateProcess">
            <a:avLst/>
          </a:prstGeom>
          <a:gradFill rotWithShape="1">
            <a:gsLst>
              <a:gs pos="0">
                <a:srgbClr val="CCFFCC"/>
              </a:gs>
              <a:gs pos="50000">
                <a:srgbClr val="FFFFCC"/>
              </a:gs>
              <a:gs pos="100000">
                <a:srgbClr val="CCFFCC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en-US"/>
              <a:t>宣告</a:t>
            </a:r>
            <a:r>
              <a:rPr lang="en-US" altLang="zh-TW"/>
              <a:t>show_count() </a:t>
            </a:r>
            <a:r>
              <a:rPr lang="zh-TW" altLang="en-US"/>
              <a:t>為類別函數</a:t>
            </a:r>
          </a:p>
        </p:txBody>
      </p:sp>
      <p:cxnSp>
        <p:nvCxnSpPr>
          <p:cNvPr id="701458" name="AutoShape 18"/>
          <p:cNvCxnSpPr>
            <a:cxnSpLocks noChangeShapeType="1"/>
            <a:stCxn id="701456" idx="0"/>
            <a:endCxn id="701457" idx="1"/>
          </p:cNvCxnSpPr>
          <p:nvPr/>
        </p:nvCxnSpPr>
        <p:spPr bwMode="auto">
          <a:xfrm rot="5400000" flipH="1" flipV="1">
            <a:off x="2450033" y="4270406"/>
            <a:ext cx="733179" cy="1468498"/>
          </a:xfrm>
          <a:prstGeom prst="curvedConnector2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755" y="1749499"/>
            <a:ext cx="2186666" cy="10866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6834554" y="1746738"/>
            <a:ext cx="2192215" cy="1078524"/>
          </a:xfrm>
          <a:prstGeom prst="rect">
            <a:avLst/>
          </a:prstGeom>
          <a:noFill/>
          <a:ln w="9525" cap="flat" cmpd="sng" algn="ctr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華康細圓體" panose="020F0309000000000000" pitchFamily="49" charset="-120"/>
            </a:endParaRP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731226" y="6500112"/>
            <a:ext cx="1357312" cy="322262"/>
          </a:xfrm>
          <a:prstGeom prst="flowChartAlternateProcess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en-US" sz="1400" dirty="0"/>
              <a:t>接續下一頁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94" y="1075105"/>
            <a:ext cx="6845094" cy="3470662"/>
          </a:xfrm>
          <a:prstGeom prst="rect">
            <a:avLst/>
          </a:prstGeom>
        </p:spPr>
      </p:pic>
      <p:sp>
        <p:nvSpPr>
          <p:cNvPr id="1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7F59-08DE-411E-A9CF-0A85C1C7E4FD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750598" name="AutoShape 6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750599" name="Rectangle 7"/>
          <p:cNvSpPr>
            <a:spLocks noChangeArrowheads="1"/>
          </p:cNvSpPr>
          <p:nvPr/>
        </p:nvSpPr>
        <p:spPr bwMode="auto">
          <a:xfrm>
            <a:off x="468313" y="4666418"/>
            <a:ext cx="8543925" cy="153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pPr algn="just"/>
            <a:r>
              <a:rPr lang="zh-TW" altLang="en-US" dirty="0">
                <a:solidFill>
                  <a:srgbClr val="CC0000"/>
                </a:solidFill>
              </a:rPr>
              <a:t>類別函數</a:t>
            </a:r>
            <a:r>
              <a:rPr lang="zh-TW" altLang="en-US" dirty="0"/>
              <a:t>仍可以由物件呼叫，但必須先建立物件</a:t>
            </a:r>
          </a:p>
          <a:p>
            <a:pPr algn="just"/>
            <a:r>
              <a:rPr lang="zh-TW" altLang="en-US" dirty="0">
                <a:solidFill>
                  <a:srgbClr val="CC0000"/>
                </a:solidFill>
              </a:rPr>
              <a:t>類別函數</a:t>
            </a:r>
            <a:r>
              <a:rPr lang="zh-TW" altLang="en-US" dirty="0"/>
              <a:t>可在沒有物件的情況下直接以類別呼叫 </a:t>
            </a:r>
          </a:p>
        </p:txBody>
      </p:sp>
      <p:sp>
        <p:nvSpPr>
          <p:cNvPr id="750601" name="Rectangle 9"/>
          <p:cNvSpPr>
            <a:spLocks noGrp="1" noChangeArrowheads="1"/>
          </p:cNvSpPr>
          <p:nvPr>
            <p:ph type="title"/>
          </p:nvPr>
        </p:nvSpPr>
        <p:spPr>
          <a:xfrm>
            <a:off x="395288" y="225425"/>
            <a:ext cx="7543800" cy="688975"/>
          </a:xfrm>
          <a:noFill/>
          <a:ln/>
        </p:spPr>
        <p:txBody>
          <a:bodyPr/>
          <a:lstStyle/>
          <a:p>
            <a:r>
              <a:rPr lang="zh-TW" altLang="en-US"/>
              <a:t>類別函數的使用 </a:t>
            </a:r>
            <a:r>
              <a:rPr lang="en-US" altLang="zh-TW"/>
              <a:t>(2/2)</a:t>
            </a:r>
          </a:p>
        </p:txBody>
      </p:sp>
      <p:sp>
        <p:nvSpPr>
          <p:cNvPr id="750603" name="AutoShape 11"/>
          <p:cNvSpPr>
            <a:spLocks noChangeArrowheads="1"/>
          </p:cNvSpPr>
          <p:nvPr/>
        </p:nvSpPr>
        <p:spPr bwMode="auto">
          <a:xfrm>
            <a:off x="1441938" y="2815371"/>
            <a:ext cx="242400" cy="185737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50604" name="AutoShape 12"/>
          <p:cNvSpPr>
            <a:spLocks noChangeArrowheads="1"/>
          </p:cNvSpPr>
          <p:nvPr/>
        </p:nvSpPr>
        <p:spPr bwMode="auto">
          <a:xfrm>
            <a:off x="1818786" y="3121758"/>
            <a:ext cx="1845652" cy="646986"/>
          </a:xfrm>
          <a:prstGeom prst="flowChartAlternateProcess">
            <a:avLst/>
          </a:prstGeom>
          <a:gradFill rotWithShape="1">
            <a:gsLst>
              <a:gs pos="0">
                <a:srgbClr val="FFCCFF"/>
              </a:gs>
              <a:gs pos="50000">
                <a:srgbClr val="CCFFFF"/>
              </a:gs>
              <a:gs pos="100000">
                <a:srgbClr val="FFCCFF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dist"/>
            <a:r>
              <a:rPr lang="zh-TW" altLang="en-US" dirty="0"/>
              <a:t>類別函數也可以透過物件呼叫</a:t>
            </a:r>
          </a:p>
        </p:txBody>
      </p:sp>
      <p:cxnSp>
        <p:nvCxnSpPr>
          <p:cNvPr id="750605" name="AutoShape 13"/>
          <p:cNvCxnSpPr>
            <a:cxnSpLocks noChangeShapeType="1"/>
            <a:stCxn id="750603" idx="2"/>
            <a:endCxn id="750604" idx="1"/>
          </p:cNvCxnSpPr>
          <p:nvPr/>
        </p:nvCxnSpPr>
        <p:spPr bwMode="auto">
          <a:xfrm rot="16200000" flipH="1">
            <a:off x="1468891" y="3095355"/>
            <a:ext cx="444143" cy="255648"/>
          </a:xfrm>
          <a:prstGeom prst="curvedConnector2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0606" name="AutoShape 14"/>
          <p:cNvSpPr>
            <a:spLocks noChangeArrowheads="1"/>
          </p:cNvSpPr>
          <p:nvPr/>
        </p:nvSpPr>
        <p:spPr bwMode="auto">
          <a:xfrm>
            <a:off x="1441938" y="1611557"/>
            <a:ext cx="612776" cy="20552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50607" name="AutoShape 15"/>
          <p:cNvSpPr>
            <a:spLocks noChangeArrowheads="1"/>
          </p:cNvSpPr>
          <p:nvPr/>
        </p:nvSpPr>
        <p:spPr bwMode="auto">
          <a:xfrm>
            <a:off x="4167188" y="3121758"/>
            <a:ext cx="1832219" cy="646986"/>
          </a:xfrm>
          <a:prstGeom prst="flowChartAlternateProcess">
            <a:avLst/>
          </a:prstGeom>
          <a:gradFill rotWithShape="1">
            <a:gsLst>
              <a:gs pos="0">
                <a:srgbClr val="CCFFCC"/>
              </a:gs>
              <a:gs pos="50000">
                <a:srgbClr val="FFFFCC"/>
              </a:gs>
              <a:gs pos="100000">
                <a:srgbClr val="CCFFCC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dist"/>
            <a:r>
              <a:rPr lang="zh-TW" altLang="en-US" dirty="0"/>
              <a:t>類別函數可直接利用類別來呼叫</a:t>
            </a:r>
          </a:p>
        </p:txBody>
      </p:sp>
      <p:cxnSp>
        <p:nvCxnSpPr>
          <p:cNvPr id="750608" name="AutoShape 16"/>
          <p:cNvCxnSpPr>
            <a:cxnSpLocks noChangeShapeType="1"/>
            <a:endCxn id="750607" idx="1"/>
          </p:cNvCxnSpPr>
          <p:nvPr/>
        </p:nvCxnSpPr>
        <p:spPr bwMode="auto">
          <a:xfrm>
            <a:off x="2054714" y="1714317"/>
            <a:ext cx="2112474" cy="173093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02" y="5928023"/>
            <a:ext cx="7089286" cy="8251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2513400"/>
            <a:ext cx="5069174" cy="1443851"/>
          </a:xfrm>
          <a:prstGeom prst="rect">
            <a:avLst/>
          </a:prstGeom>
        </p:spPr>
      </p:pic>
      <p:sp>
        <p:nvSpPr>
          <p:cNvPr id="11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4DA4-C22A-44B8-97DB-35AF4B1E00D7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main() </a:t>
            </a:r>
            <a:r>
              <a:rPr lang="zh-TW" altLang="en-US"/>
              <a:t>函數與</a:t>
            </a:r>
            <a:r>
              <a:rPr lang="en-US" altLang="zh-TW"/>
              <a:t>static</a:t>
            </a:r>
            <a:r>
              <a:rPr lang="zh-TW" altLang="en-US"/>
              <a:t>修飾子 </a:t>
            </a:r>
          </a:p>
        </p:txBody>
      </p:sp>
      <p:sp>
        <p:nvSpPr>
          <p:cNvPr id="699401" name="AutoShape 9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699402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229600" cy="630237"/>
          </a:xfrm>
        </p:spPr>
        <p:txBody>
          <a:bodyPr/>
          <a:lstStyle/>
          <a:p>
            <a:r>
              <a:rPr lang="en-US" altLang="zh-TW" sz="2600"/>
              <a:t>main() </a:t>
            </a:r>
            <a:r>
              <a:rPr lang="zh-TW" altLang="en-US" sz="2600"/>
              <a:t>函數 也有一個</a:t>
            </a:r>
            <a:r>
              <a:rPr lang="en-US" altLang="zh-TW" sz="2600"/>
              <a:t>static</a:t>
            </a:r>
            <a:r>
              <a:rPr lang="zh-TW" altLang="en-US" sz="2600"/>
              <a:t>修飾子： </a:t>
            </a:r>
          </a:p>
        </p:txBody>
      </p:sp>
      <p:sp>
        <p:nvSpPr>
          <p:cNvPr id="699404" name="AutoShape 12"/>
          <p:cNvSpPr>
            <a:spLocks noChangeArrowheads="1"/>
          </p:cNvSpPr>
          <p:nvPr/>
        </p:nvSpPr>
        <p:spPr bwMode="auto">
          <a:xfrm>
            <a:off x="3871181" y="2799251"/>
            <a:ext cx="487362" cy="290512"/>
          </a:xfrm>
          <a:prstGeom prst="flowChartAlternate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endParaRPr lang="zh-TW" altLang="en-US"/>
          </a:p>
        </p:txBody>
      </p:sp>
      <p:sp>
        <p:nvSpPr>
          <p:cNvPr id="699405" name="AutoShape 13"/>
          <p:cNvSpPr>
            <a:spLocks noChangeArrowheads="1"/>
          </p:cNvSpPr>
          <p:nvPr/>
        </p:nvSpPr>
        <p:spPr bwMode="auto">
          <a:xfrm>
            <a:off x="2975769" y="3490882"/>
            <a:ext cx="3192462" cy="600075"/>
          </a:xfrm>
          <a:prstGeom prst="flowChartAlternateProcess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>
            <a:spAutoFit/>
          </a:bodyPr>
          <a:lstStyle/>
          <a:p>
            <a:pPr algn="just"/>
            <a:r>
              <a:rPr lang="en-US" altLang="zh-TW" dirty="0"/>
              <a:t>main() </a:t>
            </a:r>
            <a:r>
              <a:rPr lang="zh-TW" altLang="en-US" dirty="0"/>
              <a:t>之前加上</a:t>
            </a:r>
            <a:r>
              <a:rPr lang="en-US" altLang="zh-TW" dirty="0"/>
              <a:t>static</a:t>
            </a:r>
            <a:r>
              <a:rPr lang="zh-TW" altLang="en-US" dirty="0"/>
              <a:t>修飾子，使得</a:t>
            </a:r>
            <a:r>
              <a:rPr lang="en-US" altLang="zh-TW" dirty="0"/>
              <a:t>main() </a:t>
            </a:r>
            <a:r>
              <a:rPr lang="zh-TW" altLang="en-US" dirty="0"/>
              <a:t>變成是一個「類別函數」 </a:t>
            </a:r>
          </a:p>
        </p:txBody>
      </p:sp>
      <p:cxnSp>
        <p:nvCxnSpPr>
          <p:cNvPr id="699406" name="AutoShape 14"/>
          <p:cNvCxnSpPr>
            <a:cxnSpLocks noChangeShapeType="1"/>
            <a:stCxn id="699404" idx="2"/>
            <a:endCxn id="699405" idx="0"/>
          </p:cNvCxnSpPr>
          <p:nvPr/>
        </p:nvCxnSpPr>
        <p:spPr bwMode="auto">
          <a:xfrm rot="16200000" flipH="1">
            <a:off x="4142872" y="3061753"/>
            <a:ext cx="401119" cy="45713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9407" name="Rectangle 15"/>
          <p:cNvSpPr>
            <a:spLocks noChangeArrowheads="1"/>
          </p:cNvSpPr>
          <p:nvPr/>
        </p:nvSpPr>
        <p:spPr bwMode="auto">
          <a:xfrm>
            <a:off x="457200" y="4489033"/>
            <a:ext cx="8229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 dirty="0"/>
              <a:t>在執行時</a:t>
            </a:r>
            <a:r>
              <a:rPr lang="en-US" altLang="zh-TW" dirty="0"/>
              <a:t>main() </a:t>
            </a:r>
            <a:r>
              <a:rPr lang="zh-TW" altLang="en-US" dirty="0"/>
              <a:t>直接由類別</a:t>
            </a:r>
            <a:r>
              <a:rPr lang="en-US" altLang="zh-TW" dirty="0"/>
              <a:t>Ch9_7</a:t>
            </a:r>
            <a:r>
              <a:rPr lang="zh-TW" altLang="en-US" dirty="0"/>
              <a:t>呼叫，因此</a:t>
            </a:r>
            <a:r>
              <a:rPr lang="en-US" altLang="zh-TW" dirty="0"/>
              <a:t>main()</a:t>
            </a:r>
            <a:r>
              <a:rPr lang="zh-TW" altLang="en-US" dirty="0"/>
              <a:t>必須宣告成</a:t>
            </a:r>
            <a:r>
              <a:rPr lang="en-US" altLang="zh-TW" dirty="0"/>
              <a:t>static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4825190"/>
            <a:ext cx="5287619" cy="2209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8" y="5539180"/>
            <a:ext cx="7456095" cy="300952"/>
          </a:xfrm>
          <a:prstGeom prst="rect">
            <a:avLst/>
          </a:prstGeom>
        </p:spPr>
      </p:pic>
      <p:sp>
        <p:nvSpPr>
          <p:cNvPr id="15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C83E-6647-456E-9536-FF7D0CE4B42C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「類別函數」使用的限制 </a:t>
            </a:r>
            <a:r>
              <a:rPr lang="en-US" altLang="zh-TW"/>
              <a:t>(1/2) </a:t>
            </a:r>
          </a:p>
        </p:txBody>
      </p:sp>
      <p:sp>
        <p:nvSpPr>
          <p:cNvPr id="708616" name="AutoShape 8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708617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229600" cy="1062037"/>
          </a:xfrm>
        </p:spPr>
        <p:txBody>
          <a:bodyPr/>
          <a:lstStyle/>
          <a:p>
            <a:r>
              <a:rPr lang="zh-TW" altLang="en-US" sz="2600" dirty="0">
                <a:solidFill>
                  <a:srgbClr val="CC0000"/>
                </a:solidFill>
              </a:rPr>
              <a:t>類別函數</a:t>
            </a:r>
            <a:r>
              <a:rPr lang="zh-TW" altLang="en-US" sz="2600" dirty="0"/>
              <a:t>無法存取</a:t>
            </a:r>
            <a:r>
              <a:rPr lang="zh-TW" altLang="en-US" sz="2600" dirty="0">
                <a:solidFill>
                  <a:srgbClr val="CC0000"/>
                </a:solidFill>
              </a:rPr>
              <a:t>實例變數</a:t>
            </a:r>
            <a:r>
              <a:rPr lang="zh-TW" altLang="en-US" sz="2600" dirty="0"/>
              <a:t>或呼叫</a:t>
            </a:r>
            <a:r>
              <a:rPr lang="zh-TW" altLang="en-US" sz="2600" dirty="0">
                <a:solidFill>
                  <a:srgbClr val="CC0000"/>
                </a:solidFill>
              </a:rPr>
              <a:t>實例函數</a:t>
            </a:r>
          </a:p>
          <a:p>
            <a:pPr>
              <a:buFont typeface="Wingdings" panose="05000000000000000000" pitchFamily="2" charset="2"/>
              <a:buNone/>
            </a:pPr>
            <a:r>
              <a:rPr lang="zh-TW" altLang="en-US" sz="2200" dirty="0"/>
              <a:t>	如果在</a:t>
            </a:r>
            <a:r>
              <a:rPr lang="en-US" altLang="zh-TW" sz="2200" dirty="0"/>
              <a:t>Ch9_7</a:t>
            </a:r>
            <a:r>
              <a:rPr lang="zh-TW" altLang="en-US" sz="2200" dirty="0"/>
              <a:t>中寫如下的程式碼： </a:t>
            </a:r>
          </a:p>
        </p:txBody>
      </p:sp>
      <p:sp>
        <p:nvSpPr>
          <p:cNvPr id="708619" name="Rectangle 11"/>
          <p:cNvSpPr>
            <a:spLocks noChangeArrowheads="1"/>
          </p:cNvSpPr>
          <p:nvPr/>
        </p:nvSpPr>
        <p:spPr bwMode="auto">
          <a:xfrm>
            <a:off x="457200" y="4149445"/>
            <a:ext cx="8229600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TW" sz="2200"/>
              <a:t>	</a:t>
            </a:r>
            <a:r>
              <a:rPr lang="zh-TW" altLang="en-US" sz="2200"/>
              <a:t>編譯時將產生如下的錯誤： </a:t>
            </a:r>
          </a:p>
        </p:txBody>
      </p:sp>
      <p:sp>
        <p:nvSpPr>
          <p:cNvPr id="708621" name="AutoShape 13"/>
          <p:cNvSpPr>
            <a:spLocks noChangeArrowheads="1"/>
          </p:cNvSpPr>
          <p:nvPr/>
        </p:nvSpPr>
        <p:spPr bwMode="auto">
          <a:xfrm>
            <a:off x="1042988" y="4652683"/>
            <a:ext cx="5510212" cy="576262"/>
          </a:xfrm>
          <a:prstGeom prst="flowChartAlternateProcess">
            <a:avLst/>
          </a:prstGeom>
          <a:noFill/>
          <a:ln w="9525" algn="ctr">
            <a:solidFill>
              <a:srgbClr val="FF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endParaRPr lang="zh-TW" altLang="en-US"/>
          </a:p>
        </p:txBody>
      </p:sp>
      <p:cxnSp>
        <p:nvCxnSpPr>
          <p:cNvPr id="708623" name="AutoShape 15"/>
          <p:cNvCxnSpPr>
            <a:cxnSpLocks noChangeShapeType="1"/>
            <a:stCxn id="708621" idx="0"/>
            <a:endCxn id="708622" idx="1"/>
          </p:cNvCxnSpPr>
          <p:nvPr/>
        </p:nvCxnSpPr>
        <p:spPr bwMode="auto">
          <a:xfrm rot="5400000" flipH="1" flipV="1">
            <a:off x="4425553" y="3606124"/>
            <a:ext cx="419100" cy="1674019"/>
          </a:xfrm>
          <a:prstGeom prst="curvedConnector2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8624" name="AutoShape 16"/>
          <p:cNvSpPr>
            <a:spLocks noChangeArrowheads="1"/>
          </p:cNvSpPr>
          <p:nvPr/>
        </p:nvSpPr>
        <p:spPr bwMode="auto">
          <a:xfrm>
            <a:off x="1042987" y="5373408"/>
            <a:ext cx="7456095" cy="576262"/>
          </a:xfrm>
          <a:prstGeom prst="flowChartAlternateProcess">
            <a:avLst/>
          </a:prstGeom>
          <a:noFill/>
          <a:ln w="9525" algn="ctr">
            <a:solidFill>
              <a:srgbClr val="00808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endParaRPr lang="zh-TW" altLang="en-US"/>
          </a:p>
        </p:txBody>
      </p:sp>
      <p:sp>
        <p:nvSpPr>
          <p:cNvPr id="708625" name="AutoShape 17"/>
          <p:cNvSpPr>
            <a:spLocks noChangeArrowheads="1"/>
          </p:cNvSpPr>
          <p:nvPr/>
        </p:nvSpPr>
        <p:spPr bwMode="auto">
          <a:xfrm>
            <a:off x="5011981" y="6080052"/>
            <a:ext cx="3082437" cy="625268"/>
          </a:xfrm>
          <a:prstGeom prst="flowChartAlternateProcess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pPr algn="just"/>
            <a:r>
              <a:rPr lang="en-US" altLang="zh-TW" dirty="0"/>
              <a:t>show() </a:t>
            </a:r>
            <a:r>
              <a:rPr lang="zh-TW" altLang="en-US" dirty="0"/>
              <a:t>為「實例函數」，也不能直接在「類別函數」內部呼叫 </a:t>
            </a:r>
          </a:p>
        </p:txBody>
      </p:sp>
      <p:cxnSp>
        <p:nvCxnSpPr>
          <p:cNvPr id="708626" name="AutoShape 18"/>
          <p:cNvCxnSpPr>
            <a:cxnSpLocks noChangeShapeType="1"/>
            <a:stCxn id="708624" idx="2"/>
            <a:endCxn id="708625" idx="1"/>
          </p:cNvCxnSpPr>
          <p:nvPr/>
        </p:nvCxnSpPr>
        <p:spPr bwMode="auto">
          <a:xfrm rot="16200000" flipH="1">
            <a:off x="4670000" y="6050705"/>
            <a:ext cx="443016" cy="240946"/>
          </a:xfrm>
          <a:prstGeom prst="curvedConnector2">
            <a:avLst/>
          </a:prstGeom>
          <a:noFill/>
          <a:ln w="9525">
            <a:solidFill>
              <a:srgbClr val="0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292" y="2831245"/>
            <a:ext cx="6624440" cy="1271780"/>
          </a:xfrm>
          <a:prstGeom prst="rect">
            <a:avLst/>
          </a:prstGeom>
        </p:spPr>
      </p:pic>
      <p:sp>
        <p:nvSpPr>
          <p:cNvPr id="708622" name="AutoShape 14"/>
          <p:cNvSpPr>
            <a:spLocks noChangeArrowheads="1"/>
          </p:cNvSpPr>
          <p:nvPr/>
        </p:nvSpPr>
        <p:spPr bwMode="auto">
          <a:xfrm>
            <a:off x="5472113" y="3933545"/>
            <a:ext cx="2573337" cy="600075"/>
          </a:xfrm>
          <a:prstGeom prst="flowChartAlternateProcess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>
            <a:spAutoFit/>
          </a:bodyPr>
          <a:lstStyle/>
          <a:p>
            <a:pPr algn="just"/>
            <a:r>
              <a:rPr lang="en-US" altLang="zh-TW" dirty="0"/>
              <a:t>radius</a:t>
            </a:r>
            <a:r>
              <a:rPr lang="zh-TW" altLang="en-US" dirty="0"/>
              <a:t>不是類別變數，無法由「類別函數」的內部呼叫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D47A-0F44-4E2F-B22C-364C043D37F7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建構子的基本認識 </a:t>
            </a:r>
          </a:p>
        </p:txBody>
      </p:sp>
      <p:sp>
        <p:nvSpPr>
          <p:cNvPr id="66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362950" cy="4430525"/>
          </a:xfrm>
        </p:spPr>
        <p:txBody>
          <a:bodyPr/>
          <a:lstStyle/>
          <a:p>
            <a:r>
              <a:rPr lang="zh-TW" altLang="en-US" sz="2400" dirty="0"/>
              <a:t>建構子</a:t>
            </a:r>
            <a:r>
              <a:rPr lang="en-US" altLang="zh-TW" sz="2400" dirty="0"/>
              <a:t>(Constructor)</a:t>
            </a:r>
            <a:r>
              <a:rPr lang="zh-TW" altLang="en-US" sz="2400" dirty="0"/>
              <a:t>是一個特殊</a:t>
            </a:r>
            <a:r>
              <a:rPr lang="zh-TW" altLang="en-US" sz="2400" b="1" dirty="0"/>
              <a:t>函數</a:t>
            </a:r>
            <a:r>
              <a:rPr lang="zh-TW" altLang="en-US" sz="2400" dirty="0"/>
              <a:t>，</a:t>
            </a:r>
            <a:r>
              <a:rPr lang="zh-TW" altLang="en-US" sz="2400" b="1" dirty="0">
                <a:solidFill>
                  <a:srgbClr val="FF0000"/>
                </a:solidFill>
              </a:rPr>
              <a:t>不使用傳回值且須與類別使用相同的名稱</a:t>
            </a:r>
            <a:r>
              <a:rPr lang="zh-TW" altLang="en-US" sz="2400" dirty="0"/>
              <a:t>，例如</a:t>
            </a:r>
            <a:endParaRPr lang="en-US" altLang="zh-TW" sz="2400" dirty="0"/>
          </a:p>
          <a:p>
            <a:pPr lvl="1"/>
            <a:endParaRPr lang="en-US" altLang="zh-TW" sz="2200" dirty="0"/>
          </a:p>
          <a:p>
            <a:pPr lvl="1"/>
            <a:endParaRPr lang="en-US" altLang="zh-TW" sz="2200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新建立物件時，關鍵字 </a:t>
            </a:r>
            <a:r>
              <a:rPr lang="en-US" altLang="zh-TW" b="1" i="1" dirty="0">
                <a:solidFill>
                  <a:srgbClr val="FF0000"/>
                </a:solidFill>
              </a:rPr>
              <a:t>new</a:t>
            </a:r>
            <a:r>
              <a:rPr lang="zh-TW" altLang="en-US" dirty="0"/>
              <a:t>之後的函數即為呼叫建構子，用於初始化</a:t>
            </a:r>
            <a:r>
              <a:rPr lang="en-US" altLang="zh-TW" dirty="0"/>
              <a:t>(initialization)</a:t>
            </a:r>
            <a:r>
              <a:rPr lang="zh-TW" altLang="en-US" dirty="0"/>
              <a:t>物件</a:t>
            </a:r>
          </a:p>
          <a:p>
            <a:pPr lvl="1"/>
            <a:r>
              <a:rPr lang="zh-TW" altLang="en-US" dirty="0"/>
              <a:t>如果類別沒有定義建構子，</a:t>
            </a:r>
            <a:r>
              <a:rPr lang="en-US" altLang="zh-TW" dirty="0"/>
              <a:t>Java</a:t>
            </a:r>
            <a:r>
              <a:rPr lang="zh-TW" altLang="en-US" dirty="0"/>
              <a:t>程式</a:t>
            </a:r>
            <a:r>
              <a:rPr lang="zh-TW" altLang="en-US" dirty="0">
                <a:solidFill>
                  <a:srgbClr val="FF0000"/>
                </a:solidFill>
              </a:rPr>
              <a:t>自動預設一各空建構子</a:t>
            </a:r>
            <a:r>
              <a:rPr lang="zh-TW" altLang="en-US" dirty="0"/>
              <a:t>，例如上例</a:t>
            </a:r>
            <a:r>
              <a:rPr lang="en-US" altLang="zh-TW" dirty="0"/>
              <a:t>Circle()</a:t>
            </a:r>
            <a:r>
              <a:rPr lang="zh-TW" altLang="en-US" dirty="0"/>
              <a:t> </a:t>
            </a:r>
          </a:p>
        </p:txBody>
      </p:sp>
      <p:sp>
        <p:nvSpPr>
          <p:cNvPr id="669707" name="AutoShape 11" descr="橡樹"/>
          <p:cNvSpPr>
            <a:spLocks noChangeArrowheads="1"/>
          </p:cNvSpPr>
          <p:nvPr/>
        </p:nvSpPr>
        <p:spPr bwMode="auto">
          <a:xfrm>
            <a:off x="6048375" y="260350"/>
            <a:ext cx="1763713" cy="414338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9.1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建構子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F8E5D1-1B72-4501-9D64-F2445444E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92" y="2711595"/>
            <a:ext cx="2284114" cy="1188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0A67D8F-EB39-4CB3-BC99-9E130FD77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169" y="2991089"/>
            <a:ext cx="3456412" cy="6292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A9AA-D74D-4F65-818E-D799A7E4F4F6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「類別函數」使用的限制 </a:t>
            </a:r>
            <a:r>
              <a:rPr lang="en-US" altLang="zh-TW"/>
              <a:t>(2/2)</a:t>
            </a:r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1096962"/>
          </a:xfrm>
        </p:spPr>
        <p:txBody>
          <a:bodyPr/>
          <a:lstStyle/>
          <a:p>
            <a:r>
              <a:rPr lang="zh-TW" altLang="en-US" sz="2600" dirty="0"/>
              <a:t>「類別函數」內部不能使用</a:t>
            </a:r>
            <a:r>
              <a:rPr lang="en-US" altLang="zh-TW" sz="2600" dirty="0"/>
              <a:t>this</a:t>
            </a:r>
            <a:r>
              <a:rPr lang="zh-TW" altLang="en-US" sz="2600" dirty="0"/>
              <a:t>關鍵字 </a:t>
            </a:r>
          </a:p>
          <a:p>
            <a:pPr>
              <a:buFont typeface="Wingdings" panose="05000000000000000000" pitchFamily="2" charset="2"/>
              <a:buNone/>
            </a:pPr>
            <a:r>
              <a:rPr lang="zh-TW" altLang="en-US" sz="2200" dirty="0"/>
              <a:t>	下面的程式碼是錯誤的：</a:t>
            </a:r>
          </a:p>
        </p:txBody>
      </p:sp>
      <p:sp>
        <p:nvSpPr>
          <p:cNvPr id="751620" name="AutoShape 4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751622" name="Rectangle 6"/>
          <p:cNvSpPr>
            <a:spLocks noChangeArrowheads="1"/>
          </p:cNvSpPr>
          <p:nvPr/>
        </p:nvSpPr>
        <p:spPr bwMode="auto">
          <a:xfrm>
            <a:off x="457200" y="4076700"/>
            <a:ext cx="8229600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3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TW" sz="2200"/>
              <a:t>	</a:t>
            </a:r>
            <a:r>
              <a:rPr lang="zh-TW" altLang="en-US" sz="2200"/>
              <a:t>編譯後將得到下列的錯誤訊息： </a:t>
            </a:r>
          </a:p>
        </p:txBody>
      </p:sp>
      <p:sp>
        <p:nvSpPr>
          <p:cNvPr id="751624" name="AutoShape 8"/>
          <p:cNvSpPr>
            <a:spLocks noChangeArrowheads="1"/>
          </p:cNvSpPr>
          <p:nvPr/>
        </p:nvSpPr>
        <p:spPr bwMode="auto">
          <a:xfrm>
            <a:off x="1042988" y="4652963"/>
            <a:ext cx="3889375" cy="576262"/>
          </a:xfrm>
          <a:prstGeom prst="flowChartAlternateProcess">
            <a:avLst/>
          </a:prstGeom>
          <a:noFill/>
          <a:ln w="9525" algn="ctr">
            <a:solidFill>
              <a:srgbClr val="FF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endParaRPr lang="zh-TW" altLang="en-US"/>
          </a:p>
        </p:txBody>
      </p:sp>
      <p:sp>
        <p:nvSpPr>
          <p:cNvPr id="751625" name="AutoShape 9"/>
          <p:cNvSpPr>
            <a:spLocks noChangeArrowheads="1"/>
          </p:cNvSpPr>
          <p:nvPr/>
        </p:nvSpPr>
        <p:spPr bwMode="auto">
          <a:xfrm>
            <a:off x="3621342" y="5505450"/>
            <a:ext cx="1979612" cy="600075"/>
          </a:xfrm>
          <a:prstGeom prst="flowChartAlternateProcess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>
            <a:spAutoFit/>
          </a:bodyPr>
          <a:lstStyle/>
          <a:p>
            <a:pPr algn="just"/>
            <a:r>
              <a:rPr lang="zh-TW" altLang="en-US" dirty="0"/>
              <a:t>在「類別函數」內部不能使用</a:t>
            </a:r>
            <a:r>
              <a:rPr lang="en-US" altLang="zh-TW" dirty="0"/>
              <a:t>this</a:t>
            </a:r>
            <a:r>
              <a:rPr lang="zh-TW" altLang="en-US" dirty="0"/>
              <a:t>關鍵字 </a:t>
            </a:r>
          </a:p>
        </p:txBody>
      </p:sp>
      <p:cxnSp>
        <p:nvCxnSpPr>
          <p:cNvPr id="751626" name="AutoShape 10"/>
          <p:cNvCxnSpPr>
            <a:cxnSpLocks noChangeShapeType="1"/>
            <a:stCxn id="751624" idx="2"/>
            <a:endCxn id="751625" idx="1"/>
          </p:cNvCxnSpPr>
          <p:nvPr/>
        </p:nvCxnSpPr>
        <p:spPr bwMode="auto">
          <a:xfrm rot="16200000" flipH="1">
            <a:off x="3016378" y="5200523"/>
            <a:ext cx="576263" cy="633666"/>
          </a:xfrm>
          <a:prstGeom prst="curvedConnector2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72" y="2924175"/>
            <a:ext cx="7992381" cy="7923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433" y="4828542"/>
            <a:ext cx="3375715" cy="2752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3" y="794916"/>
            <a:ext cx="5730919" cy="5910684"/>
          </a:xfrm>
          <a:prstGeom prst="rect">
            <a:avLst/>
          </a:prstGeom>
        </p:spPr>
      </p:pic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543800" cy="657225"/>
          </a:xfrm>
        </p:spPr>
        <p:txBody>
          <a:bodyPr/>
          <a:lstStyle/>
          <a:p>
            <a:r>
              <a:rPr lang="zh-TW" altLang="en-US" sz="3500"/>
              <a:t>設值給類別型態的變數</a:t>
            </a:r>
          </a:p>
        </p:txBody>
      </p:sp>
      <p:sp>
        <p:nvSpPr>
          <p:cNvPr id="716810" name="AutoShape 10" descr="橡樹"/>
          <p:cNvSpPr>
            <a:spLocks noChangeArrowheads="1"/>
          </p:cNvSpPr>
          <p:nvPr/>
        </p:nvSpPr>
        <p:spPr bwMode="auto">
          <a:xfrm>
            <a:off x="5327650" y="260350"/>
            <a:ext cx="24844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9.3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物件變數的使用</a:t>
            </a:r>
          </a:p>
        </p:txBody>
      </p:sp>
      <p:sp>
        <p:nvSpPr>
          <p:cNvPr id="716816" name="AutoShape 16"/>
          <p:cNvSpPr>
            <a:spLocks noChangeArrowheads="1"/>
          </p:cNvSpPr>
          <p:nvPr/>
        </p:nvSpPr>
        <p:spPr bwMode="auto">
          <a:xfrm>
            <a:off x="6020360" y="2611761"/>
            <a:ext cx="2774950" cy="2019414"/>
          </a:xfrm>
          <a:prstGeom prst="irregularSeal1">
            <a:avLst/>
          </a:prstGeom>
          <a:solidFill>
            <a:srgbClr val="CCCCFF"/>
          </a:solidFill>
          <a:ln w="9525" algn="ctr">
            <a:solidFill>
              <a:srgbClr val="FF00FF"/>
            </a:solidFill>
            <a:miter lim="800000"/>
            <a:headEnd/>
            <a:tailEnd/>
          </a:ln>
          <a:effectLst/>
          <a:extLst/>
        </p:spPr>
        <p:txBody>
          <a:bodyPr lIns="36000" tIns="36000" rIns="36000" bIns="36000" anchor="ctr">
            <a:spAutoFit/>
          </a:bodyPr>
          <a:lstStyle/>
          <a:p>
            <a:r>
              <a:rPr lang="zh-TW" altLang="en-US" sz="1400" dirty="0"/>
              <a:t>設定</a:t>
            </a:r>
            <a:r>
              <a:rPr lang="en-US" altLang="zh-TW" sz="1400" dirty="0"/>
              <a:t>c2=c1</a:t>
            </a:r>
            <a:r>
              <a:rPr lang="zh-TW" altLang="en-US" sz="1400" dirty="0"/>
              <a:t>可將兩個類別型態的變數指向同一個物件 </a:t>
            </a:r>
          </a:p>
        </p:txBody>
      </p:sp>
      <p:sp>
        <p:nvSpPr>
          <p:cNvPr id="716817" name="AutoShape 17"/>
          <p:cNvSpPr>
            <a:spLocks noChangeArrowheads="1"/>
          </p:cNvSpPr>
          <p:nvPr/>
        </p:nvSpPr>
        <p:spPr bwMode="auto">
          <a:xfrm>
            <a:off x="935039" y="4427539"/>
            <a:ext cx="4605150" cy="234108"/>
          </a:xfrm>
          <a:prstGeom prst="flowChartAlternateProcess">
            <a:avLst/>
          </a:prstGeom>
          <a:noFill/>
          <a:ln w="6350" algn="ctr">
            <a:solidFill>
              <a:srgbClr val="9900CC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endParaRPr lang="zh-TW" altLang="en-US"/>
          </a:p>
        </p:txBody>
      </p:sp>
      <p:sp>
        <p:nvSpPr>
          <p:cNvPr id="716819" name="AutoShape 19"/>
          <p:cNvSpPr>
            <a:spLocks noChangeArrowheads="1"/>
          </p:cNvSpPr>
          <p:nvPr/>
        </p:nvSpPr>
        <p:spPr bwMode="auto">
          <a:xfrm>
            <a:off x="1598105" y="3621468"/>
            <a:ext cx="511111" cy="243395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16820" name="AutoShape 20"/>
          <p:cNvSpPr>
            <a:spLocks noChangeArrowheads="1"/>
          </p:cNvSpPr>
          <p:nvPr/>
        </p:nvSpPr>
        <p:spPr bwMode="auto">
          <a:xfrm>
            <a:off x="2484948" y="3016078"/>
            <a:ext cx="2023552" cy="352853"/>
          </a:xfrm>
          <a:prstGeom prst="flowChartAlternateProcess">
            <a:avLst/>
          </a:prstGeom>
          <a:gradFill rotWithShape="1">
            <a:gsLst>
              <a:gs pos="0">
                <a:srgbClr val="FFCCFF"/>
              </a:gs>
              <a:gs pos="50000">
                <a:srgbClr val="CCFFFF"/>
              </a:gs>
              <a:gs pos="100000">
                <a:srgbClr val="FFCCFF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pPr algn="dist"/>
            <a:r>
              <a:rPr lang="zh-TW" altLang="en-US" dirty="0"/>
              <a:t>類別型態的變數</a:t>
            </a:r>
          </a:p>
        </p:txBody>
      </p:sp>
      <p:cxnSp>
        <p:nvCxnSpPr>
          <p:cNvPr id="716821" name="AutoShape 21"/>
          <p:cNvCxnSpPr>
            <a:cxnSpLocks noChangeShapeType="1"/>
            <a:stCxn id="716819" idx="3"/>
            <a:endCxn id="716820" idx="1"/>
          </p:cNvCxnSpPr>
          <p:nvPr/>
        </p:nvCxnSpPr>
        <p:spPr bwMode="auto">
          <a:xfrm flipV="1">
            <a:off x="2109216" y="3192505"/>
            <a:ext cx="375732" cy="55066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268" y="4728889"/>
            <a:ext cx="5672042" cy="2129111"/>
          </a:xfrm>
          <a:prstGeom prst="rect">
            <a:avLst/>
          </a:prstGeom>
        </p:spPr>
      </p:pic>
      <p:sp>
        <p:nvSpPr>
          <p:cNvPr id="1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BE84A-7CCB-469D-ADF7-081FFDDF6FA0}" type="slidenum">
              <a:rPr lang="en-US" altLang="zh-TW"/>
              <a:pPr/>
              <a:t>21</a:t>
            </a:fld>
            <a:endParaRPr lang="en-US" altLang="zh-TW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25" y="725488"/>
            <a:ext cx="6128155" cy="6074332"/>
          </a:xfrm>
          <a:prstGeom prst="rect">
            <a:avLst/>
          </a:prstGeom>
        </p:spPr>
      </p:pic>
      <p:sp>
        <p:nvSpPr>
          <p:cNvPr id="11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0D322-EEF5-4E78-A65B-5C46254677B7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543800" cy="725488"/>
          </a:xfrm>
        </p:spPr>
        <p:txBody>
          <a:bodyPr/>
          <a:lstStyle/>
          <a:p>
            <a:r>
              <a:rPr lang="zh-TW" altLang="en-US"/>
              <a:t>類別型態的變數另一例</a:t>
            </a:r>
          </a:p>
        </p:txBody>
      </p:sp>
      <p:sp>
        <p:nvSpPr>
          <p:cNvPr id="718864" name="Rectangle 16"/>
          <p:cNvSpPr>
            <a:spLocks noChangeArrowheads="1"/>
          </p:cNvSpPr>
          <p:nvPr/>
        </p:nvSpPr>
        <p:spPr bwMode="auto">
          <a:xfrm>
            <a:off x="4516480" y="4207041"/>
            <a:ext cx="2209800" cy="720725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9900CC"/>
            </a:solidFill>
            <a:miter lim="800000"/>
            <a:headEnd/>
            <a:tailEnd/>
          </a:ln>
          <a:effectLst/>
          <a:extLst/>
        </p:spPr>
        <p:txBody>
          <a:bodyPr lIns="36000" tIns="36000" rIns="36000" bIns="36000">
            <a:spAutoFit/>
          </a:bodyPr>
          <a:lstStyle/>
          <a:p>
            <a:r>
              <a:rPr lang="zh-TW" altLang="en-US" sz="1400" dirty="0"/>
              <a:t>透過其中一個變數對物件做更動，另一變數所指向之物件內容也會隨著更改</a:t>
            </a:r>
          </a:p>
        </p:txBody>
      </p:sp>
      <p:sp>
        <p:nvSpPr>
          <p:cNvPr id="718865" name="AutoShape 17"/>
          <p:cNvSpPr>
            <a:spLocks noChangeArrowheads="1"/>
          </p:cNvSpPr>
          <p:nvPr/>
        </p:nvSpPr>
        <p:spPr bwMode="auto">
          <a:xfrm>
            <a:off x="1280697" y="5056523"/>
            <a:ext cx="680452" cy="18924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endParaRPr lang="zh-TW" altLang="zh-TW" sz="800"/>
          </a:p>
        </p:txBody>
      </p:sp>
      <p:cxnSp>
        <p:nvCxnSpPr>
          <p:cNvPr id="718866" name="AutoShape 18"/>
          <p:cNvCxnSpPr>
            <a:cxnSpLocks noChangeShapeType="1"/>
            <a:stCxn id="718865" idx="3"/>
            <a:endCxn id="718864" idx="1"/>
          </p:cNvCxnSpPr>
          <p:nvPr/>
        </p:nvCxnSpPr>
        <p:spPr bwMode="auto">
          <a:xfrm flipV="1">
            <a:off x="1961149" y="4567404"/>
            <a:ext cx="2555331" cy="58374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CC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AutoShape 10" descr="橡樹"/>
          <p:cNvSpPr>
            <a:spLocks noChangeArrowheads="1"/>
          </p:cNvSpPr>
          <p:nvPr/>
        </p:nvSpPr>
        <p:spPr bwMode="auto">
          <a:xfrm>
            <a:off x="5327650" y="260350"/>
            <a:ext cx="24844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9.3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物件變數的使用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D1DD-CC6E-4E50-B63A-6E7F9B0B0D84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以類別型態的變數傳遞引數 </a:t>
            </a:r>
          </a:p>
        </p:txBody>
      </p:sp>
      <p:sp>
        <p:nvSpPr>
          <p:cNvPr id="720900" name="Rectangle 4"/>
          <p:cNvSpPr>
            <a:spLocks noChangeArrowheads="1"/>
          </p:cNvSpPr>
          <p:nvPr/>
        </p:nvSpPr>
        <p:spPr bwMode="auto">
          <a:xfrm>
            <a:off x="395288" y="1881188"/>
            <a:ext cx="8362950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pPr algn="just"/>
            <a:r>
              <a:rPr lang="zh-TW" altLang="en-US" dirty="0"/>
              <a:t>下面敘述可用來比較兩個物件的資料成員是否相同：</a:t>
            </a:r>
          </a:p>
          <a:p>
            <a:pPr algn="just"/>
            <a:endParaRPr lang="zh-TW" altLang="en-US" dirty="0"/>
          </a:p>
          <a:p>
            <a:pPr algn="just"/>
            <a:endParaRPr lang="zh-TW" altLang="en-US" dirty="0"/>
          </a:p>
          <a:p>
            <a:pPr algn="just"/>
            <a:r>
              <a:rPr lang="en-US" altLang="zh-TW" dirty="0"/>
              <a:t>compare() </a:t>
            </a:r>
            <a:r>
              <a:rPr lang="zh-TW" altLang="en-US" dirty="0"/>
              <a:t>函數須以下面的格式來撰寫：</a:t>
            </a:r>
          </a:p>
        </p:txBody>
      </p:sp>
      <p:pic>
        <p:nvPicPr>
          <p:cNvPr id="720911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2716213"/>
            <a:ext cx="7086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AutoShape 10" descr="橡樹"/>
          <p:cNvSpPr>
            <a:spLocks noChangeArrowheads="1"/>
          </p:cNvSpPr>
          <p:nvPr/>
        </p:nvSpPr>
        <p:spPr bwMode="auto">
          <a:xfrm>
            <a:off x="5327650" y="260350"/>
            <a:ext cx="24844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9.3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物件變數的使用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34" y="4318087"/>
            <a:ext cx="4750103" cy="11181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07" y="846055"/>
            <a:ext cx="6845337" cy="5859545"/>
          </a:xfrm>
          <a:prstGeom prst="rect">
            <a:avLst/>
          </a:prstGeom>
        </p:spPr>
      </p:pic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5156-D649-4BED-ACAA-581D1935E232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543800" cy="725488"/>
          </a:xfrm>
        </p:spPr>
        <p:txBody>
          <a:bodyPr/>
          <a:lstStyle/>
          <a:p>
            <a:r>
              <a:rPr lang="zh-TW" altLang="en-US" dirty="0"/>
              <a:t>比較二個物件是否相等</a:t>
            </a:r>
          </a:p>
        </p:txBody>
      </p:sp>
      <p:sp>
        <p:nvSpPr>
          <p:cNvPr id="721933" name="AutoShape 13"/>
          <p:cNvSpPr>
            <a:spLocks noChangeArrowheads="1"/>
          </p:cNvSpPr>
          <p:nvPr/>
        </p:nvSpPr>
        <p:spPr bwMode="auto">
          <a:xfrm>
            <a:off x="1304508" y="3042403"/>
            <a:ext cx="2773362" cy="252412"/>
          </a:xfrm>
          <a:prstGeom prst="flowChartAlternateProcess">
            <a:avLst/>
          </a:prstGeom>
          <a:noFill/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>
            <a:spAutoFit/>
          </a:bodyPr>
          <a:lstStyle/>
          <a:p>
            <a:endParaRPr lang="zh-TW" altLang="en-US"/>
          </a:p>
        </p:txBody>
      </p:sp>
      <p:sp>
        <p:nvSpPr>
          <p:cNvPr id="721934" name="AutoShape 14"/>
          <p:cNvSpPr>
            <a:spLocks noChangeArrowheads="1"/>
          </p:cNvSpPr>
          <p:nvPr/>
        </p:nvSpPr>
        <p:spPr bwMode="auto">
          <a:xfrm>
            <a:off x="4462859" y="2421731"/>
            <a:ext cx="2335213" cy="303213"/>
          </a:xfrm>
          <a:prstGeom prst="flowChartAlternateProcess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>
            <a:spAutoFit/>
          </a:bodyPr>
          <a:lstStyle/>
          <a:p>
            <a:r>
              <a:rPr lang="zh-TW" altLang="en-US" sz="1400" dirty="0"/>
              <a:t>不能寫成 </a:t>
            </a:r>
            <a:r>
              <a:rPr lang="en-US" altLang="zh-TW" sz="1400" dirty="0">
                <a:latin typeface="Courier New" panose="02070309020205020404" pitchFamily="49" charset="0"/>
              </a:rPr>
              <a:t>if(this==</a:t>
            </a:r>
            <a:r>
              <a:rPr lang="en-US" altLang="zh-TW" sz="1400" dirty="0" err="1">
                <a:latin typeface="Courier New" panose="02070309020205020404" pitchFamily="49" charset="0"/>
              </a:rPr>
              <a:t>cir</a:t>
            </a:r>
            <a:r>
              <a:rPr lang="en-US" altLang="zh-TW" sz="1400" dirty="0">
                <a:latin typeface="Courier New" panose="02070309020205020404" pitchFamily="49" charset="0"/>
              </a:rPr>
              <a:t>) </a:t>
            </a:r>
          </a:p>
        </p:txBody>
      </p:sp>
      <p:cxnSp>
        <p:nvCxnSpPr>
          <p:cNvPr id="721935" name="AutoShape 15"/>
          <p:cNvCxnSpPr>
            <a:cxnSpLocks noChangeShapeType="1"/>
            <a:stCxn id="721933" idx="0"/>
            <a:endCxn id="721934" idx="1"/>
          </p:cNvCxnSpPr>
          <p:nvPr/>
        </p:nvCxnSpPr>
        <p:spPr bwMode="auto">
          <a:xfrm rot="5400000" flipH="1" flipV="1">
            <a:off x="3342492" y="1922036"/>
            <a:ext cx="469065" cy="1771670"/>
          </a:xfrm>
          <a:prstGeom prst="curvedConnector2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AutoShape 10" descr="橡樹"/>
          <p:cNvSpPr>
            <a:spLocks noChangeArrowheads="1"/>
          </p:cNvSpPr>
          <p:nvPr/>
        </p:nvSpPr>
        <p:spPr bwMode="auto">
          <a:xfrm>
            <a:off x="5327650" y="260350"/>
            <a:ext cx="24844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9.3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物件變數的使用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9DC-986B-48C0-88BE-B1E9AED7F001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由函數傳回類別型態的變數 </a:t>
            </a:r>
          </a:p>
        </p:txBody>
      </p:sp>
      <p:sp>
        <p:nvSpPr>
          <p:cNvPr id="722957" name="Rectangle 13"/>
          <p:cNvSpPr>
            <a:spLocks noChangeArrowheads="1"/>
          </p:cNvSpPr>
          <p:nvPr/>
        </p:nvSpPr>
        <p:spPr bwMode="auto">
          <a:xfrm>
            <a:off x="395288" y="1881188"/>
            <a:ext cx="8362950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 dirty="0"/>
              <a:t>由</a:t>
            </a:r>
            <a:r>
              <a:rPr lang="en-US" altLang="zh-TW" dirty="0"/>
              <a:t>compare() </a:t>
            </a:r>
            <a:r>
              <a:rPr lang="zh-TW" altLang="en-US" dirty="0"/>
              <a:t>函數傳回</a:t>
            </a:r>
            <a:r>
              <a:rPr lang="en-US" altLang="zh-TW" dirty="0"/>
              <a:t>Circle</a:t>
            </a:r>
            <a:r>
              <a:rPr lang="zh-TW" altLang="en-US" dirty="0"/>
              <a:t>類別型態的變數：</a:t>
            </a:r>
          </a:p>
        </p:txBody>
      </p:sp>
      <p:sp>
        <p:nvSpPr>
          <p:cNvPr id="12" name="AutoShape 10" descr="橡樹"/>
          <p:cNvSpPr>
            <a:spLocks noChangeArrowheads="1"/>
          </p:cNvSpPr>
          <p:nvPr/>
        </p:nvSpPr>
        <p:spPr bwMode="auto">
          <a:xfrm>
            <a:off x="5327650" y="260350"/>
            <a:ext cx="2484438" cy="414338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9.3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物件變數的使用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77" y="2759301"/>
            <a:ext cx="4595692" cy="13993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94" y="2584915"/>
            <a:ext cx="7113334" cy="3800000"/>
          </a:xfrm>
          <a:prstGeom prst="rect">
            <a:avLst/>
          </a:prstGeom>
        </p:spPr>
      </p:pic>
      <p:sp>
        <p:nvSpPr>
          <p:cNvPr id="12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3E31-18AB-4E79-BB5A-48877B24647A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723972" name="Rectangle 4"/>
          <p:cNvSpPr>
            <a:spLocks noChangeArrowheads="1"/>
          </p:cNvSpPr>
          <p:nvPr/>
        </p:nvSpPr>
        <p:spPr bwMode="auto">
          <a:xfrm>
            <a:off x="395288" y="1881188"/>
            <a:ext cx="8362950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pPr algn="just"/>
            <a:endParaRPr lang="zh-TW" altLang="zh-TW"/>
          </a:p>
        </p:txBody>
      </p:sp>
      <p:sp>
        <p:nvSpPr>
          <p:cNvPr id="13" name="AutoShape 10" descr="橡樹"/>
          <p:cNvSpPr>
            <a:spLocks noChangeArrowheads="1"/>
          </p:cNvSpPr>
          <p:nvPr/>
        </p:nvSpPr>
        <p:spPr bwMode="auto">
          <a:xfrm>
            <a:off x="5327650" y="260350"/>
            <a:ext cx="24844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9.3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物件變數的使用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9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 dirty="0"/>
              <a:t>傳回類別型態的變數範例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95288" y="1576854"/>
            <a:ext cx="8362950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 dirty="0"/>
              <a:t>下面的範例會比較物件半徑的大小，並傳回半徑較大的物件：</a:t>
            </a: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731226" y="6500112"/>
            <a:ext cx="1357312" cy="322262"/>
          </a:xfrm>
          <a:prstGeom prst="flowChartAlternateProcess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en-US" sz="1400" dirty="0"/>
              <a:t>接續下一頁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701" y="3120559"/>
            <a:ext cx="2373333" cy="60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6015789" y="3120559"/>
            <a:ext cx="2374245" cy="597199"/>
          </a:xfrm>
          <a:prstGeom prst="rect">
            <a:avLst/>
          </a:prstGeom>
          <a:noFill/>
          <a:ln w="9525" cap="flat" cmpd="sng" algn="ctr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華康細圓體" panose="020F0309000000000000" pitchFamily="49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25" y="1631138"/>
            <a:ext cx="7113334" cy="3866666"/>
          </a:xfrm>
          <a:prstGeom prst="rect">
            <a:avLst/>
          </a:prstGeom>
        </p:spPr>
      </p:pic>
      <p:sp>
        <p:nvSpPr>
          <p:cNvPr id="12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3E31-18AB-4E79-BB5A-48877B24647A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723983" name="AutoShape 15"/>
          <p:cNvSpPr>
            <a:spLocks noChangeArrowheads="1"/>
          </p:cNvSpPr>
          <p:nvPr/>
        </p:nvSpPr>
        <p:spPr bwMode="auto">
          <a:xfrm>
            <a:off x="1507457" y="3198980"/>
            <a:ext cx="309563" cy="180975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23984" name="AutoShape 16"/>
          <p:cNvSpPr>
            <a:spLocks noChangeArrowheads="1"/>
          </p:cNvSpPr>
          <p:nvPr/>
        </p:nvSpPr>
        <p:spPr bwMode="auto">
          <a:xfrm>
            <a:off x="4190331" y="2473492"/>
            <a:ext cx="1592263" cy="619125"/>
          </a:xfrm>
          <a:prstGeom prst="flowChartAlternateProcess">
            <a:avLst/>
          </a:prstGeom>
          <a:gradFill rotWithShape="1">
            <a:gsLst>
              <a:gs pos="0">
                <a:srgbClr val="CCFFCC"/>
              </a:gs>
              <a:gs pos="50000">
                <a:srgbClr val="FFFFCC"/>
              </a:gs>
              <a:gs pos="100000">
                <a:srgbClr val="CCFFCC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dist"/>
            <a:r>
              <a:rPr lang="zh-TW" altLang="en-US" dirty="0"/>
              <a:t>由</a:t>
            </a:r>
            <a:r>
              <a:rPr lang="en-US" altLang="zh-TW" dirty="0" err="1"/>
              <a:t>obj</a:t>
            </a:r>
            <a:r>
              <a:rPr lang="zh-TW" altLang="en-US" dirty="0"/>
              <a:t>接收傳回的變數</a:t>
            </a:r>
            <a:r>
              <a:rPr lang="en-US" altLang="zh-TW" dirty="0"/>
              <a:t>(</a:t>
            </a:r>
            <a:r>
              <a:rPr lang="zh-TW" altLang="en-US" dirty="0"/>
              <a:t>物件</a:t>
            </a:r>
            <a:r>
              <a:rPr lang="en-US" altLang="zh-TW" dirty="0"/>
              <a:t>)</a:t>
            </a:r>
          </a:p>
        </p:txBody>
      </p:sp>
      <p:cxnSp>
        <p:nvCxnSpPr>
          <p:cNvPr id="723985" name="AutoShape 17"/>
          <p:cNvCxnSpPr>
            <a:cxnSpLocks noChangeShapeType="1"/>
            <a:stCxn id="723983" idx="0"/>
            <a:endCxn id="723984" idx="1"/>
          </p:cNvCxnSpPr>
          <p:nvPr/>
        </p:nvCxnSpPr>
        <p:spPr bwMode="auto">
          <a:xfrm rot="5400000" flipH="1" flipV="1">
            <a:off x="2718323" y="1726972"/>
            <a:ext cx="415925" cy="2528092"/>
          </a:xfrm>
          <a:prstGeom prst="curvedConnector2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AutoShape 10" descr="橡樹"/>
          <p:cNvSpPr>
            <a:spLocks noChangeArrowheads="1"/>
          </p:cNvSpPr>
          <p:nvPr/>
        </p:nvSpPr>
        <p:spPr bwMode="auto">
          <a:xfrm>
            <a:off x="5327650" y="260350"/>
            <a:ext cx="24844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9.3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物件變數的使用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9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 dirty="0"/>
              <a:t>傳回類別型態的變數範例</a:t>
            </a:r>
            <a:r>
              <a:rPr lang="en-US" altLang="zh-TW" dirty="0"/>
              <a:t>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2131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52" y="3132375"/>
            <a:ext cx="5490724" cy="551307"/>
          </a:xfrm>
          <a:prstGeom prst="rect">
            <a:avLst/>
          </a:prstGeom>
        </p:spPr>
      </p:pic>
      <p:sp>
        <p:nvSpPr>
          <p:cNvPr id="1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9132-CF06-451E-8ABB-5C083D7C9832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類別型態的陣列</a:t>
            </a:r>
          </a:p>
        </p:txBody>
      </p:sp>
      <p:sp>
        <p:nvSpPr>
          <p:cNvPr id="728067" name="AutoShape 3" descr="橡樹"/>
          <p:cNvSpPr>
            <a:spLocks noChangeArrowheads="1"/>
          </p:cNvSpPr>
          <p:nvPr/>
        </p:nvSpPr>
        <p:spPr bwMode="auto">
          <a:xfrm>
            <a:off x="5040313" y="260350"/>
            <a:ext cx="2771775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9.4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利用陣列來儲存物件</a:t>
            </a:r>
          </a:p>
        </p:txBody>
      </p:sp>
      <p:sp>
        <p:nvSpPr>
          <p:cNvPr id="728068" name="Rectangle 4"/>
          <p:cNvSpPr>
            <a:spLocks noChangeArrowheads="1"/>
          </p:cNvSpPr>
          <p:nvPr/>
        </p:nvSpPr>
        <p:spPr bwMode="auto">
          <a:xfrm>
            <a:off x="395288" y="1665288"/>
            <a:ext cx="8362950" cy="103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1. </a:t>
            </a:r>
            <a:r>
              <a:rPr lang="zh-TW" altLang="en-US"/>
              <a:t>宣告類別型態的</a:t>
            </a:r>
            <a:r>
              <a:rPr lang="zh-TW" altLang="en-US">
                <a:solidFill>
                  <a:srgbClr val="CC0000"/>
                </a:solidFill>
              </a:rPr>
              <a:t>陣列變數</a:t>
            </a:r>
            <a:r>
              <a:rPr lang="zh-TW" altLang="en-US"/>
              <a:t>，並用</a:t>
            </a:r>
            <a:r>
              <a:rPr lang="en-US" altLang="zh-TW">
                <a:solidFill>
                  <a:srgbClr val="CC0000"/>
                </a:solidFill>
              </a:rPr>
              <a:t>new</a:t>
            </a:r>
            <a:r>
              <a:rPr lang="zh-TW" altLang="en-US"/>
              <a:t>配置記憶空間給陣列。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2. </a:t>
            </a:r>
            <a:r>
              <a:rPr lang="zh-TW" altLang="en-US"/>
              <a:t>用</a:t>
            </a:r>
            <a:r>
              <a:rPr lang="en-US" altLang="zh-TW">
                <a:solidFill>
                  <a:srgbClr val="CC0000"/>
                </a:solidFill>
              </a:rPr>
              <a:t>new</a:t>
            </a:r>
            <a:r>
              <a:rPr lang="zh-TW" altLang="en-US"/>
              <a:t>產生新的物件，並配置記憶空間給它。</a:t>
            </a:r>
          </a:p>
        </p:txBody>
      </p:sp>
      <p:sp>
        <p:nvSpPr>
          <p:cNvPr id="728073" name="Rectangle 9"/>
          <p:cNvSpPr>
            <a:spLocks noChangeArrowheads="1"/>
          </p:cNvSpPr>
          <p:nvPr/>
        </p:nvSpPr>
        <p:spPr bwMode="auto">
          <a:xfrm>
            <a:off x="431800" y="3814763"/>
            <a:ext cx="836295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pPr lvl="1"/>
            <a:r>
              <a:rPr lang="zh-TW" altLang="en-US" dirty="0"/>
              <a:t>建立好陣列之後，便可把陣列元素指向物件：</a:t>
            </a:r>
          </a:p>
        </p:txBody>
      </p:sp>
      <p:sp>
        <p:nvSpPr>
          <p:cNvPr id="728080" name="AutoShape 16"/>
          <p:cNvSpPr>
            <a:spLocks noChangeArrowheads="1"/>
          </p:cNvSpPr>
          <p:nvPr/>
        </p:nvSpPr>
        <p:spPr bwMode="auto">
          <a:xfrm>
            <a:off x="1079500" y="3068638"/>
            <a:ext cx="2339975" cy="611187"/>
          </a:xfrm>
          <a:prstGeom prst="flowChartAlternateProcess">
            <a:avLst/>
          </a:prstGeom>
          <a:noFill/>
          <a:ln w="9525" algn="ctr">
            <a:solidFill>
              <a:srgbClr val="FF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>
            <a:spAutoFit/>
          </a:bodyPr>
          <a:lstStyle/>
          <a:p>
            <a:endParaRPr lang="zh-TW" altLang="en-US"/>
          </a:p>
        </p:txBody>
      </p:sp>
      <p:sp>
        <p:nvSpPr>
          <p:cNvPr id="728081" name="AutoShape 17"/>
          <p:cNvSpPr>
            <a:spLocks noChangeArrowheads="1"/>
          </p:cNvSpPr>
          <p:nvPr/>
        </p:nvSpPr>
        <p:spPr bwMode="auto">
          <a:xfrm>
            <a:off x="4309438" y="2679844"/>
            <a:ext cx="4174787" cy="318801"/>
          </a:xfrm>
          <a:prstGeom prst="flowChartAlternateProcess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>
            <a:spAutoFit/>
          </a:bodyPr>
          <a:lstStyle/>
          <a:p>
            <a:r>
              <a:rPr lang="zh-TW" altLang="en-US" sz="1400" dirty="0"/>
              <a:t>合併成一行  </a:t>
            </a:r>
            <a:r>
              <a:rPr lang="en-US" altLang="zh-TW" sz="1400" dirty="0">
                <a:latin typeface="Courier New" panose="02070309020205020404" pitchFamily="49" charset="0"/>
              </a:rPr>
              <a:t>Circle </a:t>
            </a:r>
            <a:r>
              <a:rPr lang="en-US" altLang="zh-TW" sz="1400" dirty="0" err="1">
                <a:latin typeface="Courier New" panose="02070309020205020404" pitchFamily="49" charset="0"/>
              </a:rPr>
              <a:t>cir</a:t>
            </a:r>
            <a:r>
              <a:rPr lang="en-US" altLang="zh-TW" sz="1400" dirty="0">
                <a:latin typeface="Courier New" panose="02070309020205020404" pitchFamily="49" charset="0"/>
              </a:rPr>
              <a:t>[]=new Circle[3]; </a:t>
            </a:r>
          </a:p>
        </p:txBody>
      </p:sp>
      <p:cxnSp>
        <p:nvCxnSpPr>
          <p:cNvPr id="728082" name="AutoShape 18"/>
          <p:cNvCxnSpPr>
            <a:cxnSpLocks noChangeShapeType="1"/>
            <a:stCxn id="728080" idx="3"/>
            <a:endCxn id="728081" idx="1"/>
          </p:cNvCxnSpPr>
          <p:nvPr/>
        </p:nvCxnSpPr>
        <p:spPr bwMode="auto">
          <a:xfrm flipV="1">
            <a:off x="3419475" y="2839245"/>
            <a:ext cx="889963" cy="5349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8084" name="Rectangle 20"/>
          <p:cNvSpPr>
            <a:spLocks noChangeArrowheads="1"/>
          </p:cNvSpPr>
          <p:nvPr/>
        </p:nvSpPr>
        <p:spPr bwMode="auto">
          <a:xfrm>
            <a:off x="431800" y="5264150"/>
            <a:ext cx="836295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pPr lvl="1" algn="just"/>
            <a:r>
              <a:rPr lang="zh-TW" altLang="en-US"/>
              <a:t>利用</a:t>
            </a:r>
            <a:r>
              <a:rPr lang="en-US" altLang="zh-TW"/>
              <a:t>for</a:t>
            </a:r>
            <a:r>
              <a:rPr lang="zh-TW" altLang="en-US"/>
              <a:t>迴圈亦可完成指向新建立物件之動作：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143" y="4313677"/>
            <a:ext cx="6410857" cy="8245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295" y="5831986"/>
            <a:ext cx="3387428" cy="8097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4" y="834498"/>
            <a:ext cx="5883059" cy="597889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971" y="1009805"/>
            <a:ext cx="4583151" cy="1619676"/>
          </a:xfrm>
          <a:prstGeom prst="rect">
            <a:avLst/>
          </a:prstGeom>
        </p:spPr>
      </p:pic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25C8-D5F4-42DE-849D-1EDDBECFC4EE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543800" cy="652463"/>
          </a:xfrm>
        </p:spPr>
        <p:txBody>
          <a:bodyPr/>
          <a:lstStyle/>
          <a:p>
            <a:r>
              <a:rPr lang="zh-TW" altLang="en-US" sz="3500" dirty="0"/>
              <a:t>建立物件陣列的範例</a:t>
            </a:r>
          </a:p>
        </p:txBody>
      </p:sp>
      <p:sp>
        <p:nvSpPr>
          <p:cNvPr id="730126" name="AutoShape 14" descr="橡樹"/>
          <p:cNvSpPr>
            <a:spLocks noChangeArrowheads="1"/>
          </p:cNvSpPr>
          <p:nvPr/>
        </p:nvSpPr>
        <p:spPr bwMode="auto">
          <a:xfrm>
            <a:off x="5040313" y="260350"/>
            <a:ext cx="2771775" cy="414338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9.4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利用陣列來儲存物件</a:t>
            </a:r>
          </a:p>
        </p:txBody>
      </p:sp>
      <p:sp>
        <p:nvSpPr>
          <p:cNvPr id="730132" name="AutoShape 20"/>
          <p:cNvSpPr>
            <a:spLocks noChangeArrowheads="1"/>
          </p:cNvSpPr>
          <p:nvPr/>
        </p:nvSpPr>
        <p:spPr bwMode="auto">
          <a:xfrm>
            <a:off x="5514530" y="2505365"/>
            <a:ext cx="3370262" cy="1289050"/>
          </a:xfrm>
          <a:prstGeom prst="irregularSeal1">
            <a:avLst/>
          </a:prstGeom>
          <a:solidFill>
            <a:srgbClr val="CCFFFF"/>
          </a:solidFill>
          <a:ln w="9525" algn="ctr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>
            <a:spAutoFit/>
          </a:bodyPr>
          <a:lstStyle/>
          <a:p>
            <a:r>
              <a:rPr lang="zh-TW" altLang="en-US" sz="1400" dirty="0"/>
              <a:t>類別型態陣列與物件陣列的記憶空間配置情形</a:t>
            </a:r>
          </a:p>
        </p:txBody>
      </p:sp>
    </p:spTree>
    <p:extLst>
      <p:ext uri="{BB962C8B-B14F-4D97-AF65-F5344CB8AC3E}">
        <p14:creationId xmlns:p14="http://schemas.microsoft.com/office/powerpoint/2010/main" val="211095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建構子的使用範例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C4F9BB-1799-4C0E-83C8-195BFC0F4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用一個檔案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dirty="0"/>
              <a:t>依下例建立</a:t>
            </a:r>
            <a:r>
              <a:rPr lang="en-US" altLang="zh-TW" dirty="0" err="1"/>
              <a:t>FCircle</a:t>
            </a:r>
            <a:r>
              <a:rPr lang="zh-TW" altLang="en-US" dirty="0"/>
              <a:t>類別及一個測試類別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3F4-B50C-4F1E-8F1E-D55E3A7E6E1B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670731" name="AutoShape 11" descr="橡樹"/>
          <p:cNvSpPr>
            <a:spLocks noChangeArrowheads="1"/>
          </p:cNvSpPr>
          <p:nvPr/>
        </p:nvSpPr>
        <p:spPr bwMode="auto">
          <a:xfrm>
            <a:off x="6048375" y="260350"/>
            <a:ext cx="1763713" cy="414338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9.1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建構子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05E84DD-62F0-4FF7-BB5D-882782782022}"/>
              </a:ext>
            </a:extLst>
          </p:cNvPr>
          <p:cNvSpPr txBox="1"/>
          <p:nvPr/>
        </p:nvSpPr>
        <p:spPr>
          <a:xfrm>
            <a:off x="6010428" y="3052331"/>
            <a:ext cx="1595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/>
              <a:t>FCircle</a:t>
            </a:r>
            <a:r>
              <a:rPr lang="zh-TW" altLang="en-US" sz="2000" dirty="0"/>
              <a:t>類別</a:t>
            </a:r>
            <a:endParaRPr lang="en-US" altLang="zh-TW" sz="2000" dirty="0"/>
          </a:p>
          <a:p>
            <a:r>
              <a:rPr lang="zh-TW" altLang="en-US" sz="2000" dirty="0"/>
              <a:t>內含</a:t>
            </a:r>
            <a:r>
              <a:rPr lang="en-US" altLang="zh-TW" sz="2000" dirty="0"/>
              <a:t>2</a:t>
            </a:r>
            <a:r>
              <a:rPr lang="zh-TW" altLang="en-US" sz="2000" dirty="0"/>
              <a:t>個多載</a:t>
            </a:r>
            <a:endParaRPr lang="en-US" altLang="zh-TW" sz="2000" dirty="0"/>
          </a:p>
          <a:p>
            <a:r>
              <a:rPr lang="zh-TW" altLang="en-US" sz="2000" dirty="0"/>
              <a:t>的建構子。</a:t>
            </a:r>
          </a:p>
        </p:txBody>
      </p:sp>
      <p:sp>
        <p:nvSpPr>
          <p:cNvPr id="6" name="右大括弧 5">
            <a:extLst>
              <a:ext uri="{FF2B5EF4-FFF2-40B4-BE49-F238E27FC236}">
                <a16:creationId xmlns:a16="http://schemas.microsoft.com/office/drawing/2014/main" id="{B8BE9013-C01C-49A4-A051-E5126B959220}"/>
              </a:ext>
            </a:extLst>
          </p:cNvPr>
          <p:cNvSpPr/>
          <p:nvPr/>
        </p:nvSpPr>
        <p:spPr bwMode="auto">
          <a:xfrm>
            <a:off x="5459506" y="2680447"/>
            <a:ext cx="322729" cy="1613647"/>
          </a:xfrm>
          <a:prstGeom prst="rightBrace">
            <a:avLst/>
          </a:prstGeom>
          <a:solidFill>
            <a:srgbClr val="CCFFFF"/>
          </a:solidFill>
          <a:ln w="952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華康細圓體" panose="020F0309000000000000" pitchFamily="49" charset="-120"/>
            </a:endParaRPr>
          </a:p>
        </p:txBody>
      </p:sp>
      <p:sp>
        <p:nvSpPr>
          <p:cNvPr id="10" name="右大括弧 9">
            <a:extLst>
              <a:ext uri="{FF2B5EF4-FFF2-40B4-BE49-F238E27FC236}">
                <a16:creationId xmlns:a16="http://schemas.microsoft.com/office/drawing/2014/main" id="{D708AABF-1167-4682-A140-6436534D2DB7}"/>
              </a:ext>
            </a:extLst>
          </p:cNvPr>
          <p:cNvSpPr/>
          <p:nvPr/>
        </p:nvSpPr>
        <p:spPr bwMode="auto">
          <a:xfrm>
            <a:off x="5567694" y="4818903"/>
            <a:ext cx="322729" cy="1613647"/>
          </a:xfrm>
          <a:prstGeom prst="rightBrace">
            <a:avLst/>
          </a:prstGeom>
          <a:solidFill>
            <a:srgbClr val="CCFFFF"/>
          </a:solidFill>
          <a:ln w="952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華康細圓體" panose="020F0309000000000000" pitchFamily="49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FA27F4-04F5-4B3A-A15F-12352FDC9A94}"/>
              </a:ext>
            </a:extLst>
          </p:cNvPr>
          <p:cNvSpPr txBox="1"/>
          <p:nvPr/>
        </p:nvSpPr>
        <p:spPr>
          <a:xfrm>
            <a:off x="6207970" y="5401062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測試類別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BF20CD-B425-4BF4-8B08-0BFA4316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15" y="2259442"/>
            <a:ext cx="4559161" cy="435052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74" y="674688"/>
            <a:ext cx="5900770" cy="6085631"/>
          </a:xfrm>
          <a:prstGeom prst="rect">
            <a:avLst/>
          </a:prstGeom>
        </p:spPr>
      </p:pic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F471F-E38A-4392-9E47-6FEC98F6CD4C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0"/>
            <a:ext cx="7543800" cy="581025"/>
          </a:xfrm>
        </p:spPr>
        <p:txBody>
          <a:bodyPr/>
          <a:lstStyle/>
          <a:p>
            <a:r>
              <a:rPr lang="zh-TW" altLang="en-US" sz="3500"/>
              <a:t>傳遞物件陣列到函數</a:t>
            </a:r>
          </a:p>
        </p:txBody>
      </p:sp>
      <p:sp>
        <p:nvSpPr>
          <p:cNvPr id="734220" name="AutoShape 12" descr="橡樹"/>
          <p:cNvSpPr>
            <a:spLocks noChangeArrowheads="1"/>
          </p:cNvSpPr>
          <p:nvPr/>
        </p:nvSpPr>
        <p:spPr bwMode="auto">
          <a:xfrm>
            <a:off x="5040313" y="260350"/>
            <a:ext cx="2771775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9.4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利用陣列來儲存物件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4127995" y="2774828"/>
            <a:ext cx="4596409" cy="959005"/>
            <a:chOff x="3343259" y="1159727"/>
            <a:chExt cx="4596409" cy="95900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3259" y="1174600"/>
              <a:ext cx="4581695" cy="943352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 bwMode="auto">
            <a:xfrm>
              <a:off x="3343259" y="1159727"/>
              <a:ext cx="4596409" cy="959005"/>
            </a:xfrm>
            <a:prstGeom prst="rect">
              <a:avLst/>
            </a:prstGeom>
            <a:noFill/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華康細圓體" panose="020F0309000000000000" pitchFamily="49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4873083" y="4204010"/>
            <a:ext cx="3813717" cy="758283"/>
            <a:chOff x="4873083" y="4204010"/>
            <a:chExt cx="3813717" cy="75828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8514" y="4222661"/>
              <a:ext cx="3798286" cy="736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4873083" y="4204010"/>
              <a:ext cx="3813717" cy="758283"/>
            </a:xfrm>
            <a:prstGeom prst="rect">
              <a:avLst/>
            </a:prstGeom>
            <a:noFill/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華康細圓體" panose="020F0309000000000000" pitchFamily="49" charset="-120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4129151"/>
            <a:ext cx="5870008" cy="2057274"/>
          </a:xfrm>
          <a:prstGeom prst="rect">
            <a:avLst/>
          </a:prstGeom>
        </p:spPr>
      </p:pic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25425"/>
            <a:ext cx="7543800" cy="760413"/>
          </a:xfrm>
        </p:spPr>
        <p:txBody>
          <a:bodyPr/>
          <a:lstStyle/>
          <a:p>
            <a:r>
              <a:rPr lang="zh-TW" altLang="en-US"/>
              <a:t>內部類別的認識</a:t>
            </a:r>
          </a:p>
        </p:txBody>
      </p:sp>
      <p:sp>
        <p:nvSpPr>
          <p:cNvPr id="736260" name="Rectangle 4"/>
          <p:cNvSpPr>
            <a:spLocks noChangeArrowheads="1"/>
          </p:cNvSpPr>
          <p:nvPr/>
        </p:nvSpPr>
        <p:spPr bwMode="auto">
          <a:xfrm>
            <a:off x="539750" y="1160463"/>
            <a:ext cx="8362950" cy="12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/>
              <a:t>巢狀類別（</a:t>
            </a:r>
            <a:r>
              <a:rPr lang="en-US" altLang="zh-TW"/>
              <a:t>Nested Classes</a:t>
            </a:r>
            <a:r>
              <a:rPr lang="zh-TW" altLang="en-US"/>
              <a:t>）</a:t>
            </a:r>
          </a:p>
          <a:p>
            <a:pPr lvl="1"/>
            <a:r>
              <a:rPr lang="zh-TW" altLang="en-US"/>
              <a:t>在類別</a:t>
            </a:r>
            <a:r>
              <a:rPr lang="en-US" altLang="zh-TW"/>
              <a:t>A </a:t>
            </a:r>
            <a:r>
              <a:rPr lang="zh-TW" altLang="en-US"/>
              <a:t>的內部定義一個類別</a:t>
            </a:r>
            <a:r>
              <a:rPr lang="en-US" altLang="zh-TW"/>
              <a:t>B</a:t>
            </a:r>
          </a:p>
        </p:txBody>
      </p:sp>
      <p:sp>
        <p:nvSpPr>
          <p:cNvPr id="736267" name="AutoShape 11" descr="橡樹"/>
          <p:cNvSpPr>
            <a:spLocks noChangeArrowheads="1"/>
          </p:cNvSpPr>
          <p:nvPr/>
        </p:nvSpPr>
        <p:spPr bwMode="auto">
          <a:xfrm>
            <a:off x="5903913" y="260350"/>
            <a:ext cx="1908175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9.5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內部類別</a:t>
            </a:r>
          </a:p>
        </p:txBody>
      </p:sp>
      <p:sp>
        <p:nvSpPr>
          <p:cNvPr id="736279" name="AutoShape 23"/>
          <p:cNvSpPr>
            <a:spLocks noChangeArrowheads="1"/>
          </p:cNvSpPr>
          <p:nvPr/>
        </p:nvSpPr>
        <p:spPr bwMode="auto">
          <a:xfrm>
            <a:off x="1592263" y="1800225"/>
            <a:ext cx="820737" cy="338138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36280" name="AutoShape 24"/>
          <p:cNvSpPr>
            <a:spLocks noChangeArrowheads="1"/>
          </p:cNvSpPr>
          <p:nvPr/>
        </p:nvSpPr>
        <p:spPr bwMode="auto">
          <a:xfrm>
            <a:off x="3051175" y="2435225"/>
            <a:ext cx="1371600" cy="560388"/>
          </a:xfrm>
          <a:prstGeom prst="flowChartAlternateProcess">
            <a:avLst/>
          </a:prstGeom>
          <a:solidFill>
            <a:srgbClr val="CC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dist"/>
            <a:r>
              <a:rPr lang="zh-TW" altLang="en-US" sz="1400">
                <a:solidFill>
                  <a:srgbClr val="CC0000"/>
                </a:solidFill>
              </a:rPr>
              <a:t>外部類別</a:t>
            </a:r>
            <a:r>
              <a:rPr lang="zh-TW" altLang="en-US" sz="1400"/>
              <a:t>（</a:t>
            </a:r>
            <a:r>
              <a:rPr lang="en-US" altLang="zh-TW" sz="1400"/>
              <a:t>outer class</a:t>
            </a:r>
            <a:r>
              <a:rPr lang="zh-TW" altLang="en-US" sz="1400"/>
              <a:t>）</a:t>
            </a:r>
          </a:p>
        </p:txBody>
      </p:sp>
      <p:cxnSp>
        <p:nvCxnSpPr>
          <p:cNvPr id="736281" name="AutoShape 25"/>
          <p:cNvCxnSpPr>
            <a:cxnSpLocks noChangeShapeType="1"/>
            <a:stCxn id="736279" idx="2"/>
            <a:endCxn id="736280" idx="1"/>
          </p:cNvCxnSpPr>
          <p:nvPr/>
        </p:nvCxnSpPr>
        <p:spPr bwMode="auto">
          <a:xfrm rot="16200000" flipH="1">
            <a:off x="2238375" y="1903413"/>
            <a:ext cx="577850" cy="1047750"/>
          </a:xfrm>
          <a:prstGeom prst="curvedConnector2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6282" name="AutoShape 26"/>
          <p:cNvSpPr>
            <a:spLocks noChangeArrowheads="1"/>
          </p:cNvSpPr>
          <p:nvPr/>
        </p:nvSpPr>
        <p:spPr bwMode="auto">
          <a:xfrm>
            <a:off x="4386263" y="1808163"/>
            <a:ext cx="820737" cy="338137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36283" name="AutoShape 27"/>
          <p:cNvSpPr>
            <a:spLocks noChangeArrowheads="1"/>
          </p:cNvSpPr>
          <p:nvPr/>
        </p:nvSpPr>
        <p:spPr bwMode="auto">
          <a:xfrm>
            <a:off x="4686300" y="2435225"/>
            <a:ext cx="1371600" cy="560388"/>
          </a:xfrm>
          <a:prstGeom prst="flowChartAlternateProcess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dist"/>
            <a:r>
              <a:rPr lang="zh-TW" altLang="en-US" sz="1400">
                <a:solidFill>
                  <a:srgbClr val="CC0000"/>
                </a:solidFill>
              </a:rPr>
              <a:t>內部類別</a:t>
            </a:r>
            <a:r>
              <a:rPr lang="zh-TW" altLang="en-US" sz="1400"/>
              <a:t>（</a:t>
            </a:r>
            <a:r>
              <a:rPr lang="en-US" altLang="zh-TW" sz="1400"/>
              <a:t>inner class</a:t>
            </a:r>
            <a:r>
              <a:rPr lang="zh-TW" altLang="en-US" sz="1400"/>
              <a:t>）</a:t>
            </a:r>
          </a:p>
        </p:txBody>
      </p:sp>
      <p:cxnSp>
        <p:nvCxnSpPr>
          <p:cNvPr id="736284" name="AutoShape 28"/>
          <p:cNvCxnSpPr>
            <a:cxnSpLocks noChangeShapeType="1"/>
            <a:stCxn id="736282" idx="2"/>
            <a:endCxn id="736283" idx="0"/>
          </p:cNvCxnSpPr>
          <p:nvPr/>
        </p:nvCxnSpPr>
        <p:spPr bwMode="auto">
          <a:xfrm rot="16200000" flipH="1">
            <a:off x="4940300" y="2003425"/>
            <a:ext cx="288925" cy="574675"/>
          </a:xfrm>
          <a:prstGeom prst="curvedConnector3">
            <a:avLst>
              <a:gd name="adj1" fmla="val 49449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6287" name="AutoShape 31"/>
          <p:cNvSpPr>
            <a:spLocks noChangeArrowheads="1"/>
          </p:cNvSpPr>
          <p:nvPr/>
        </p:nvSpPr>
        <p:spPr bwMode="auto">
          <a:xfrm>
            <a:off x="849313" y="3376675"/>
            <a:ext cx="1485900" cy="630238"/>
          </a:xfrm>
          <a:prstGeom prst="flowChartAlternateProcess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dist"/>
            <a:r>
              <a:rPr lang="zh-TW" altLang="en-US" sz="1400" dirty="0"/>
              <a:t>可宣告成</a:t>
            </a:r>
            <a:r>
              <a:rPr lang="en-US" altLang="zh-TW" sz="1400" dirty="0"/>
              <a:t>public</a:t>
            </a:r>
            <a:r>
              <a:rPr lang="zh-TW" altLang="en-US" sz="1400" dirty="0"/>
              <a:t>或是</a:t>
            </a:r>
            <a:r>
              <a:rPr lang="en-US" altLang="zh-TW" sz="1400" dirty="0"/>
              <a:t>private</a:t>
            </a:r>
          </a:p>
        </p:txBody>
      </p:sp>
      <p:cxnSp>
        <p:nvCxnSpPr>
          <p:cNvPr id="736288" name="AutoShape 32"/>
          <p:cNvCxnSpPr>
            <a:cxnSpLocks noChangeShapeType="1"/>
            <a:stCxn id="22" idx="1"/>
            <a:endCxn id="736287" idx="1"/>
          </p:cNvCxnSpPr>
          <p:nvPr/>
        </p:nvCxnSpPr>
        <p:spPr bwMode="auto">
          <a:xfrm rot="10800000">
            <a:off x="849314" y="3691795"/>
            <a:ext cx="1001789" cy="1571197"/>
          </a:xfrm>
          <a:prstGeom prst="curvedConnector3">
            <a:avLst>
              <a:gd name="adj1" fmla="val 122819"/>
            </a:avLst>
          </a:prstGeom>
          <a:noFill/>
          <a:ln w="9525">
            <a:solidFill>
              <a:srgbClr val="800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AutoShape 23"/>
          <p:cNvSpPr>
            <a:spLocks noChangeArrowheads="1"/>
          </p:cNvSpPr>
          <p:nvPr/>
        </p:nvSpPr>
        <p:spPr bwMode="auto">
          <a:xfrm>
            <a:off x="1851102" y="5153882"/>
            <a:ext cx="594918" cy="218218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/>
              <a:t>      </a:t>
            </a:r>
            <a:endParaRPr lang="zh-TW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C36-E18A-4C94-B7C4-0EB31BD01C98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75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內部類別的撰寫 </a:t>
            </a:r>
            <a:r>
              <a:rPr lang="en-US" altLang="zh-TW"/>
              <a:t>(1/2)</a:t>
            </a:r>
          </a:p>
        </p:txBody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92263"/>
            <a:ext cx="8229600" cy="557212"/>
          </a:xfrm>
        </p:spPr>
        <p:txBody>
          <a:bodyPr/>
          <a:lstStyle/>
          <a:p>
            <a:r>
              <a:rPr lang="zh-TW" altLang="en-US" sz="2600"/>
              <a:t>複習一下類別的基本格式 ：</a:t>
            </a:r>
          </a:p>
        </p:txBody>
      </p:sp>
      <p:sp>
        <p:nvSpPr>
          <p:cNvPr id="758788" name="AutoShape 4" descr="橡樹"/>
          <p:cNvSpPr>
            <a:spLocks noChangeArrowheads="1"/>
          </p:cNvSpPr>
          <p:nvPr/>
        </p:nvSpPr>
        <p:spPr bwMode="auto">
          <a:xfrm>
            <a:off x="5903913" y="260350"/>
            <a:ext cx="1908175" cy="414338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9.5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內部類別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2324099"/>
            <a:ext cx="6306397" cy="359772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4DAF-9F44-438E-8AB2-A8C52AC58473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內部類別的撰寫 </a:t>
            </a:r>
            <a:r>
              <a:rPr lang="en-US" altLang="zh-TW" dirty="0"/>
              <a:t>(2/2)</a:t>
            </a:r>
          </a:p>
        </p:txBody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85775"/>
          </a:xfrm>
        </p:spPr>
        <p:txBody>
          <a:bodyPr/>
          <a:lstStyle/>
          <a:p>
            <a:r>
              <a:rPr lang="zh-TW" altLang="en-US" sz="2600" dirty="0"/>
              <a:t>將類別</a:t>
            </a:r>
            <a:r>
              <a:rPr lang="en-US" altLang="zh-TW" sz="2600" dirty="0"/>
              <a:t>Circle</a:t>
            </a:r>
            <a:r>
              <a:rPr lang="zh-TW" altLang="en-US" sz="2600" dirty="0"/>
              <a:t>改寫為內部類別 </a:t>
            </a:r>
          </a:p>
        </p:txBody>
      </p:sp>
      <p:sp>
        <p:nvSpPr>
          <p:cNvPr id="759812" name="AutoShape 4" descr="橡樹"/>
          <p:cNvSpPr>
            <a:spLocks noChangeArrowheads="1"/>
          </p:cNvSpPr>
          <p:nvPr/>
        </p:nvSpPr>
        <p:spPr bwMode="auto">
          <a:xfrm>
            <a:off x="5903913" y="260350"/>
            <a:ext cx="1908175" cy="414338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9.5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內部類別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2290225"/>
            <a:ext cx="6760029" cy="39581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33" y="1555750"/>
            <a:ext cx="7096934" cy="5262671"/>
          </a:xfrm>
          <a:prstGeom prst="rect">
            <a:avLst/>
          </a:prstGeom>
        </p:spPr>
      </p:pic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9A8C-0C57-49CF-AC56-02BA42B2A75F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737295" name="AutoShape 15" descr="橡樹"/>
          <p:cNvSpPr>
            <a:spLocks noChangeArrowheads="1"/>
          </p:cNvSpPr>
          <p:nvPr/>
        </p:nvSpPr>
        <p:spPr bwMode="auto">
          <a:xfrm>
            <a:off x="5903913" y="260350"/>
            <a:ext cx="1908175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9.5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內部類別</a:t>
            </a:r>
          </a:p>
        </p:txBody>
      </p:sp>
      <p:sp>
        <p:nvSpPr>
          <p:cNvPr id="737297" name="Rectangle 17"/>
          <p:cNvSpPr>
            <a:spLocks noChangeArrowheads="1"/>
          </p:cNvSpPr>
          <p:nvPr/>
        </p:nvSpPr>
        <p:spPr bwMode="auto">
          <a:xfrm>
            <a:off x="4787900" y="2024063"/>
            <a:ext cx="4691063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3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endParaRPr lang="zh-TW" altLang="zh-TW" sz="2600"/>
          </a:p>
        </p:txBody>
      </p:sp>
      <p:sp>
        <p:nvSpPr>
          <p:cNvPr id="737303" name="Rectangle 23"/>
          <p:cNvSpPr>
            <a:spLocks noChangeArrowheads="1"/>
          </p:cNvSpPr>
          <p:nvPr/>
        </p:nvSpPr>
        <p:spPr bwMode="auto">
          <a:xfrm>
            <a:off x="5731226" y="1789906"/>
            <a:ext cx="3203575" cy="1149921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/>
          <a:p>
            <a:pPr algn="l"/>
            <a:r>
              <a:rPr lang="zh-TW" altLang="en-US" sz="1400" dirty="0">
                <a:solidFill>
                  <a:srgbClr val="CC0000"/>
                </a:solidFill>
              </a:rPr>
              <a:t>在外部類別的建構子裡建立內部類別的物件之做法：</a:t>
            </a:r>
          </a:p>
          <a:p>
            <a:pPr algn="l"/>
            <a:r>
              <a:rPr lang="en-US" altLang="zh-TW" sz="1400" dirty="0"/>
              <a:t>(1) </a:t>
            </a:r>
            <a:r>
              <a:rPr lang="zh-TW" altLang="en-US" sz="1400" dirty="0"/>
              <a:t>在外部類別的建構子裡建立內部類別  的物件</a:t>
            </a:r>
          </a:p>
          <a:p>
            <a:pPr algn="l"/>
            <a:r>
              <a:rPr lang="en-US" altLang="zh-TW" sz="1400" dirty="0"/>
              <a:t>(2) </a:t>
            </a:r>
            <a:r>
              <a:rPr lang="zh-TW" altLang="en-US" sz="1400" dirty="0"/>
              <a:t>在</a:t>
            </a:r>
            <a:r>
              <a:rPr lang="en-US" altLang="zh-TW" sz="1400" dirty="0"/>
              <a:t>main() </a:t>
            </a:r>
            <a:r>
              <a:rPr lang="zh-TW" altLang="en-US" sz="1400" dirty="0"/>
              <a:t>裡建立一個外部類別的物件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9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 sz="3500" dirty="0">
                <a:solidFill>
                  <a:srgbClr val="330066"/>
                </a:solidFill>
              </a:rPr>
              <a:t>外部類別取用內部類別的成員</a:t>
            </a:r>
            <a:r>
              <a:rPr lang="en-US" altLang="zh-TW" sz="3500" dirty="0">
                <a:solidFill>
                  <a:srgbClr val="330066"/>
                </a:solidFill>
              </a:rPr>
              <a:t>(1/2)</a:t>
            </a:r>
            <a:endParaRPr lang="en-US" altLang="zh-TW" dirty="0"/>
          </a:p>
        </p:txBody>
      </p:sp>
      <p:sp>
        <p:nvSpPr>
          <p:cNvPr id="13" name="AutoShape 16"/>
          <p:cNvSpPr>
            <a:spLocks noChangeArrowheads="1"/>
          </p:cNvSpPr>
          <p:nvPr/>
        </p:nvSpPr>
        <p:spPr bwMode="auto">
          <a:xfrm>
            <a:off x="5731226" y="6500112"/>
            <a:ext cx="1357312" cy="322262"/>
          </a:xfrm>
          <a:prstGeom prst="flowChartAlternateProcess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en-US" sz="1400" dirty="0"/>
              <a:t>接續下一頁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16" y="3204146"/>
            <a:ext cx="2806667" cy="10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5998029" y="3173984"/>
            <a:ext cx="2808514" cy="1049673"/>
          </a:xfrm>
          <a:prstGeom prst="rect">
            <a:avLst/>
          </a:prstGeom>
          <a:noFill/>
          <a:ln w="9525" cap="flat" cmpd="sng" algn="ctr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華康細圓體" panose="020F0309000000000000" pitchFamily="49" charset="-12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58" y="1876329"/>
            <a:ext cx="7021542" cy="2527491"/>
          </a:xfrm>
          <a:prstGeom prst="rect">
            <a:avLst/>
          </a:prstGeom>
        </p:spPr>
      </p:pic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9A8C-0C57-49CF-AC56-02BA42B2A75F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737295" name="AutoShape 15" descr="橡樹"/>
          <p:cNvSpPr>
            <a:spLocks noChangeArrowheads="1"/>
          </p:cNvSpPr>
          <p:nvPr/>
        </p:nvSpPr>
        <p:spPr bwMode="auto">
          <a:xfrm>
            <a:off x="5903913" y="260350"/>
            <a:ext cx="1908175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9.5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內部類別</a:t>
            </a:r>
          </a:p>
        </p:txBody>
      </p:sp>
      <p:sp>
        <p:nvSpPr>
          <p:cNvPr id="737297" name="Rectangle 17"/>
          <p:cNvSpPr>
            <a:spLocks noChangeArrowheads="1"/>
          </p:cNvSpPr>
          <p:nvPr/>
        </p:nvSpPr>
        <p:spPr bwMode="auto">
          <a:xfrm>
            <a:off x="4787900" y="2024063"/>
            <a:ext cx="4691063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3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endParaRPr lang="zh-TW" altLang="zh-TW" sz="2600"/>
          </a:p>
        </p:txBody>
      </p:sp>
      <p:sp>
        <p:nvSpPr>
          <p:cNvPr id="737303" name="Rectangle 23"/>
          <p:cNvSpPr>
            <a:spLocks noChangeArrowheads="1"/>
          </p:cNvSpPr>
          <p:nvPr/>
        </p:nvSpPr>
        <p:spPr bwMode="auto">
          <a:xfrm>
            <a:off x="5774192" y="2565113"/>
            <a:ext cx="3203575" cy="1149921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/>
          <a:p>
            <a:pPr algn="l"/>
            <a:r>
              <a:rPr lang="zh-TW" altLang="en-US" sz="1400" dirty="0">
                <a:solidFill>
                  <a:srgbClr val="CC0000"/>
                </a:solidFill>
              </a:rPr>
              <a:t>在外部類別的建構子裡建立內部類別的物件之做法：</a:t>
            </a:r>
          </a:p>
          <a:p>
            <a:pPr algn="l"/>
            <a:r>
              <a:rPr lang="en-US" altLang="zh-TW" sz="1400" dirty="0"/>
              <a:t>(1) </a:t>
            </a:r>
            <a:r>
              <a:rPr lang="zh-TW" altLang="en-US" sz="1400" dirty="0"/>
              <a:t>在外部類別的建構子裡建立內部類別  的物件</a:t>
            </a:r>
          </a:p>
          <a:p>
            <a:pPr algn="l"/>
            <a:r>
              <a:rPr lang="en-US" altLang="zh-TW" sz="1400" dirty="0"/>
              <a:t>(2) </a:t>
            </a:r>
            <a:r>
              <a:rPr lang="zh-TW" altLang="en-US" sz="1400" dirty="0"/>
              <a:t>在</a:t>
            </a:r>
            <a:r>
              <a:rPr lang="en-US" altLang="zh-TW" sz="1400" dirty="0"/>
              <a:t>main() </a:t>
            </a:r>
            <a:r>
              <a:rPr lang="zh-TW" altLang="en-US" sz="1400" dirty="0"/>
              <a:t>裡建立一個外部類別的物件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9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 sz="3500" dirty="0">
                <a:solidFill>
                  <a:srgbClr val="330066"/>
                </a:solidFill>
              </a:rPr>
              <a:t>外部類別取用內部類別的成員</a:t>
            </a:r>
            <a:r>
              <a:rPr lang="en-US" altLang="zh-TW" sz="3500" dirty="0">
                <a:solidFill>
                  <a:srgbClr val="330066"/>
                </a:solidFill>
              </a:rPr>
              <a:t>(2/2)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98345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3CFE-A0D3-4E44-A160-D07FDB44BBB6}" type="slidenum">
              <a:rPr lang="en-US" altLang="zh-TW"/>
              <a:pPr/>
              <a:t>36</a:t>
            </a:fld>
            <a:endParaRPr lang="en-US" altLang="zh-TW"/>
          </a:p>
        </p:txBody>
      </p:sp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回收記憶體 </a:t>
            </a:r>
            <a:r>
              <a:rPr lang="en-US" altLang="zh-TW"/>
              <a:t>(1/2)</a:t>
            </a:r>
          </a:p>
        </p:txBody>
      </p:sp>
      <p:sp>
        <p:nvSpPr>
          <p:cNvPr id="764931" name="Rectangle 3"/>
          <p:cNvSpPr>
            <a:spLocks noChangeArrowheads="1"/>
          </p:cNvSpPr>
          <p:nvPr/>
        </p:nvSpPr>
        <p:spPr bwMode="auto">
          <a:xfrm>
            <a:off x="395288" y="1881188"/>
            <a:ext cx="8172450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en-US" altLang="zh-TW"/>
              <a:t>Java</a:t>
            </a:r>
            <a:r>
              <a:rPr lang="zh-TW" altLang="en-US"/>
              <a:t>有一套蒐集殘餘記憶體的機制，稱為</a:t>
            </a:r>
          </a:p>
          <a:p>
            <a:pPr>
              <a:buFont typeface="Wingdings" panose="05000000000000000000" pitchFamily="2" charset="2"/>
              <a:buNone/>
            </a:pPr>
            <a:r>
              <a:rPr lang="zh-TW" altLang="en-US">
                <a:solidFill>
                  <a:srgbClr val="CC0000"/>
                </a:solidFill>
              </a:rPr>
              <a:t>       垃圾回收</a:t>
            </a:r>
            <a:r>
              <a:rPr lang="zh-TW" altLang="en-US"/>
              <a:t>機制（</a:t>
            </a:r>
            <a:r>
              <a:rPr lang="en-US" altLang="zh-TW"/>
              <a:t>garbage collection</a:t>
            </a:r>
            <a:r>
              <a:rPr lang="zh-TW" altLang="en-US"/>
              <a:t>）</a:t>
            </a:r>
          </a:p>
          <a:p>
            <a:pPr lvl="1"/>
            <a:r>
              <a:rPr lang="zh-TW" altLang="en-US"/>
              <a:t>作法是把指向該物件的變數值設為</a:t>
            </a:r>
            <a:r>
              <a:rPr lang="en-US" altLang="zh-TW"/>
              <a:t>null</a:t>
            </a:r>
            <a:r>
              <a:rPr lang="zh-TW" altLang="en-US"/>
              <a:t>即可： </a:t>
            </a:r>
          </a:p>
        </p:txBody>
      </p:sp>
      <p:sp>
        <p:nvSpPr>
          <p:cNvPr id="764932" name="AutoShape 4" descr="橡樹"/>
          <p:cNvSpPr>
            <a:spLocks noChangeArrowheads="1"/>
          </p:cNvSpPr>
          <p:nvPr/>
        </p:nvSpPr>
        <p:spPr bwMode="auto">
          <a:xfrm>
            <a:off x="5327650" y="260350"/>
            <a:ext cx="2484438" cy="414338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9.6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回收記憶體</a:t>
            </a:r>
          </a:p>
        </p:txBody>
      </p:sp>
      <p:sp>
        <p:nvSpPr>
          <p:cNvPr id="764934" name="Rectangle 6"/>
          <p:cNvSpPr>
            <a:spLocks noChangeArrowheads="1"/>
          </p:cNvSpPr>
          <p:nvPr/>
        </p:nvSpPr>
        <p:spPr bwMode="auto">
          <a:xfrm>
            <a:off x="395288" y="5265738"/>
            <a:ext cx="8362950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endParaRPr lang="zh-TW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06" y="3677088"/>
            <a:ext cx="7442857" cy="20928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0C5EF-1117-44EE-A4CD-31C11F92D6DE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7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回收記憶體 </a:t>
            </a:r>
            <a:r>
              <a:rPr lang="en-US" altLang="zh-TW"/>
              <a:t>(2/2)</a:t>
            </a:r>
          </a:p>
        </p:txBody>
      </p:sp>
      <p:sp>
        <p:nvSpPr>
          <p:cNvPr id="765955" name="Rectangle 3"/>
          <p:cNvSpPr>
            <a:spLocks noChangeArrowheads="1"/>
          </p:cNvSpPr>
          <p:nvPr/>
        </p:nvSpPr>
        <p:spPr bwMode="auto">
          <a:xfrm>
            <a:off x="395288" y="1881188"/>
            <a:ext cx="8362950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pPr algn="just"/>
            <a:r>
              <a:rPr lang="zh-TW" altLang="en-US"/>
              <a:t>若兩個變數指向同一個物件：</a:t>
            </a:r>
          </a:p>
          <a:p>
            <a:pPr lvl="1" algn="just"/>
            <a:r>
              <a:rPr lang="zh-TW" altLang="en-US"/>
              <a:t>如果把其中一個變數設為</a:t>
            </a:r>
            <a:r>
              <a:rPr lang="en-US" altLang="zh-TW"/>
              <a:t>null</a:t>
            </a:r>
            <a:r>
              <a:rPr lang="zh-TW" altLang="en-US"/>
              <a:t>，由於另一個變數還是指向它，蒐集殘餘記憶體機制不會回收，如：</a:t>
            </a:r>
          </a:p>
        </p:txBody>
      </p:sp>
      <p:sp>
        <p:nvSpPr>
          <p:cNvPr id="765958" name="AutoShape 6" descr="橡樹"/>
          <p:cNvSpPr>
            <a:spLocks noChangeArrowheads="1"/>
          </p:cNvSpPr>
          <p:nvPr/>
        </p:nvSpPr>
        <p:spPr bwMode="auto">
          <a:xfrm>
            <a:off x="5327650" y="260350"/>
            <a:ext cx="2484438" cy="414338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9.6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回收記憶體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67" y="3431374"/>
            <a:ext cx="6280533" cy="234806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360D-C935-434A-B6B2-B536AF194B4B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387076" name="WordArt 4"/>
          <p:cNvSpPr>
            <a:spLocks noChangeArrowheads="1" noChangeShapeType="1" noTextEdit="1"/>
          </p:cNvSpPr>
          <p:nvPr/>
        </p:nvSpPr>
        <p:spPr bwMode="auto">
          <a:xfrm>
            <a:off x="1979613" y="2924175"/>
            <a:ext cx="4321175" cy="10810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TW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Comic Sans MS" panose="030F0702030302020204" pitchFamily="66" charset="0"/>
              </a:rPr>
              <a:t>-The End-</a:t>
            </a:r>
            <a:endParaRPr lang="zh-TW" altLang="en-US" sz="3600" kern="1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8A1EE8-2855-4685-B0E4-70E3258C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0FA008-7B9F-477E-B02F-D9F23DE52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綜合前面所學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dirty="0"/>
              <a:t>定義圓型類別其他的函數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：</a:t>
            </a:r>
            <a:r>
              <a:rPr lang="en-US" altLang="zh-TW" dirty="0" err="1">
                <a:ea typeface="PMingLiU" panose="02020500000000000000" pitchFamily="18" charset="-120"/>
              </a:rPr>
              <a:t>getArea</a:t>
            </a:r>
            <a:r>
              <a:rPr lang="en-US" altLang="zh-TW" dirty="0">
                <a:ea typeface="PMingLiU" panose="02020500000000000000" pitchFamily="18" charset="-120"/>
              </a:rPr>
              <a:t>(), </a:t>
            </a:r>
            <a:r>
              <a:rPr lang="en-US" altLang="zh-TW" dirty="0" err="1">
                <a:ea typeface="PMingLiU" panose="02020500000000000000" pitchFamily="18" charset="-120"/>
              </a:rPr>
              <a:t>getPerimeter</a:t>
            </a:r>
            <a:r>
              <a:rPr lang="en-US" altLang="zh-TW" dirty="0">
                <a:ea typeface="PMingLiU" panose="02020500000000000000" pitchFamily="18" charset="-120"/>
              </a:rPr>
              <a:t>(), show()…..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AD0057-33DF-41DE-9E7A-28336DBE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51ADF-D41A-4E30-B3F2-E8F108CD8DB5}" type="slidenum">
              <a:rPr lang="en-US" altLang="zh-TW" smtClean="0"/>
              <a:pPr/>
              <a:t>4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537352-AD05-432B-B3E1-8A5CF40C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01" y="2985135"/>
            <a:ext cx="7523398" cy="2789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58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8A1EE8-2855-4685-B0E4-70E3258C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0FA008-7B9F-477E-B02F-D9F23DE52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在測試類別的</a:t>
            </a:r>
            <a:r>
              <a:rPr lang="en-US" altLang="zh-TW" dirty="0"/>
              <a:t>main()</a:t>
            </a:r>
            <a:r>
              <a:rPr lang="zh-TW" altLang="en-US" dirty="0"/>
              <a:t>中，分別使用</a:t>
            </a:r>
            <a:r>
              <a:rPr lang="en-US" altLang="zh-TW" dirty="0"/>
              <a:t>2</a:t>
            </a:r>
            <a:r>
              <a:rPr lang="zh-TW" altLang="en-US" dirty="0"/>
              <a:t>種方式初始化物件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AD0057-33DF-41DE-9E7A-28336DBE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51ADF-D41A-4E30-B3F2-E8F108CD8DB5}" type="slidenum">
              <a:rPr lang="en-US" altLang="zh-TW" smtClean="0"/>
              <a:pPr/>
              <a:t>5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45C795-153B-417B-BFEF-ECCE915B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69" y="2376611"/>
            <a:ext cx="6253631" cy="2093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A42F63-0F00-4602-BE89-084C1434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029" y="4951239"/>
            <a:ext cx="3305636" cy="123842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箭號: 向下 9">
            <a:extLst>
              <a:ext uri="{FF2B5EF4-FFF2-40B4-BE49-F238E27FC236}">
                <a16:creationId xmlns:a16="http://schemas.microsoft.com/office/drawing/2014/main" id="{74068446-CA5A-4428-AF3D-9AF8615723D1}"/>
              </a:ext>
            </a:extLst>
          </p:cNvPr>
          <p:cNvSpPr/>
          <p:nvPr/>
        </p:nvSpPr>
        <p:spPr bwMode="auto">
          <a:xfrm>
            <a:off x="3375212" y="4518411"/>
            <a:ext cx="439270" cy="358588"/>
          </a:xfrm>
          <a:prstGeom prst="downArrow">
            <a:avLst/>
          </a:prstGeom>
          <a:solidFill>
            <a:srgbClr val="0070C0"/>
          </a:solidFill>
          <a:ln w="952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華康細圓體" panose="020F03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110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建構子之間的呼叫</a:t>
            </a:r>
            <a:endParaRPr lang="en-US" altLang="zh-TW" dirty="0"/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362950" cy="1133475"/>
          </a:xfrm>
        </p:spPr>
        <p:txBody>
          <a:bodyPr/>
          <a:lstStyle/>
          <a:p>
            <a:r>
              <a:rPr lang="zh-TW" altLang="en-US" sz="2600" dirty="0"/>
              <a:t>從某建構子呼叫另一建構子，是透過</a:t>
            </a:r>
            <a:r>
              <a:rPr lang="en-US" altLang="zh-TW" sz="2600" dirty="0"/>
              <a:t>this() </a:t>
            </a:r>
            <a:r>
              <a:rPr lang="zh-TW" altLang="en-US" sz="2600" dirty="0"/>
              <a:t>來呼叫 ：</a:t>
            </a:r>
          </a:p>
        </p:txBody>
      </p:sp>
      <p:sp>
        <p:nvSpPr>
          <p:cNvPr id="676874" name="AutoShape 10" descr="橡樹"/>
          <p:cNvSpPr>
            <a:spLocks noChangeArrowheads="1"/>
          </p:cNvSpPr>
          <p:nvPr/>
        </p:nvSpPr>
        <p:spPr bwMode="auto">
          <a:xfrm>
            <a:off x="6048375" y="260350"/>
            <a:ext cx="1763713" cy="414338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9.1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建構子</a:t>
            </a:r>
          </a:p>
        </p:txBody>
      </p:sp>
      <p:sp>
        <p:nvSpPr>
          <p:cNvPr id="13" name="AutoShape 16"/>
          <p:cNvSpPr>
            <a:spLocks noChangeArrowheads="1"/>
          </p:cNvSpPr>
          <p:nvPr/>
        </p:nvSpPr>
        <p:spPr bwMode="auto">
          <a:xfrm>
            <a:off x="5731226" y="6500112"/>
            <a:ext cx="1357312" cy="322262"/>
          </a:xfrm>
          <a:prstGeom prst="flowChartAlternateProcess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en-US" sz="1400" dirty="0"/>
              <a:t>接續下一頁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A7A689-CE33-43B1-A1CC-E87A59DE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5" y="2520252"/>
            <a:ext cx="4132198" cy="30378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321BF6D-696F-481C-8553-031F2E5374A6}"/>
              </a:ext>
            </a:extLst>
          </p:cNvPr>
          <p:cNvSpPr txBox="1"/>
          <p:nvPr/>
        </p:nvSpPr>
        <p:spPr>
          <a:xfrm>
            <a:off x="5406239" y="3036443"/>
            <a:ext cx="2259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2000" dirty="0"/>
              <a:t>在第一個建構元中使用</a:t>
            </a:r>
            <a:r>
              <a:rPr lang="en-US" altLang="zh-TW" sz="2000" dirty="0"/>
              <a:t>this(), </a:t>
            </a:r>
            <a:r>
              <a:rPr lang="zh-TW" altLang="en-US" sz="2000" dirty="0"/>
              <a:t>實際上是呼叫帶有一個參數的建構元。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5B34-0A80-4839-993B-1A1E89F66357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建構子的公有與私有</a:t>
            </a:r>
            <a:endParaRPr lang="en-US" altLang="zh-TW" dirty="0"/>
          </a:p>
        </p:txBody>
      </p:sp>
      <p:sp>
        <p:nvSpPr>
          <p:cNvPr id="678920" name="AutoShape 8" descr="橡樹"/>
          <p:cNvSpPr>
            <a:spLocks noChangeArrowheads="1"/>
          </p:cNvSpPr>
          <p:nvPr/>
        </p:nvSpPr>
        <p:spPr bwMode="auto">
          <a:xfrm>
            <a:off x="6048375" y="260350"/>
            <a:ext cx="1763713" cy="414338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9.1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建構子</a:t>
            </a:r>
          </a:p>
        </p:txBody>
      </p:sp>
      <p:sp>
        <p:nvSpPr>
          <p:cNvPr id="678924" name="Rectangle 12"/>
          <p:cNvSpPr>
            <a:spLocks noChangeArrowheads="1"/>
          </p:cNvSpPr>
          <p:nvPr/>
        </p:nvSpPr>
        <p:spPr bwMode="auto">
          <a:xfrm>
            <a:off x="457200" y="1719263"/>
            <a:ext cx="8229600" cy="214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Aft>
                <a:spcPct val="5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1pPr>
            <a:lvl2pPr marL="692150" indent="-347663" algn="l">
              <a:spcAft>
                <a:spcPct val="5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2pPr>
            <a:lvl3pPr marL="987425" indent="-293688" algn="l">
              <a:spcAft>
                <a:spcPct val="500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3pPr>
            <a:lvl4pPr marL="1281113" indent="-292100" algn="l">
              <a:spcAft>
                <a:spcPct val="5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4pPr>
            <a:lvl5pPr marL="1598613" indent="-315913" algn="l"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5pPr>
            <a:lvl6pPr marL="20558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6pPr>
            <a:lvl7pPr marL="25130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7pPr>
            <a:lvl8pPr marL="29702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8pPr>
            <a:lvl9pPr marL="3427413" indent="-315913" fontAlgn="base">
              <a:spcBef>
                <a:spcPct val="0"/>
              </a:spcBef>
              <a:spcAft>
                <a:spcPct val="4000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華康細圓體" panose="020F0309000000000000" pitchFamily="49" charset="-120"/>
              </a:defRPr>
            </a:lvl9pPr>
          </a:lstStyle>
          <a:p>
            <a:r>
              <a:rPr lang="zh-TW" altLang="en-US" sz="2400" dirty="0">
                <a:latin typeface="+mn-lt"/>
                <a:ea typeface="標楷體" panose="03000509000000000000" pitchFamily="65" charset="-120"/>
              </a:rPr>
              <a:t>建構子可以不用或使用修飾字</a:t>
            </a:r>
            <a:r>
              <a:rPr lang="en-US" altLang="zh-TW" sz="2400" dirty="0">
                <a:latin typeface="+mn-lt"/>
                <a:ea typeface="標楷體" panose="03000509000000000000" pitchFamily="65" charset="-120"/>
              </a:rPr>
              <a:t>(public, private)</a:t>
            </a:r>
            <a:r>
              <a:rPr lang="zh-TW" altLang="en-US" sz="2400" dirty="0">
                <a:latin typeface="+mn-lt"/>
                <a:ea typeface="標楷體" panose="03000509000000000000" pitchFamily="65" charset="-120"/>
              </a:rPr>
              <a:t>，規則限制與</a:t>
            </a:r>
            <a:r>
              <a:rPr lang="zh-TW" altLang="en-US" sz="2400" b="1" dirty="0">
                <a:latin typeface="+mn-lt"/>
                <a:ea typeface="標楷體" panose="03000509000000000000" pitchFamily="65" charset="-120"/>
              </a:rPr>
              <a:t>函數相同</a:t>
            </a:r>
            <a:endParaRPr lang="en-US" altLang="zh-TW" sz="2400" b="1" dirty="0">
              <a:latin typeface="+mn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b="1" dirty="0">
              <a:latin typeface="+mn-lt"/>
              <a:ea typeface="標楷體" panose="03000509000000000000" pitchFamily="65" charset="-120"/>
            </a:endParaRPr>
          </a:p>
          <a:p>
            <a:endParaRPr lang="zh-TW" altLang="en-US" sz="2400" dirty="0">
              <a:latin typeface="+mn-lt"/>
              <a:ea typeface="標楷體" panose="03000509000000000000" pitchFamily="65" charset="-120"/>
            </a:endParaRPr>
          </a:p>
          <a:p>
            <a:endParaRPr lang="en-US" altLang="zh-TW" dirty="0">
              <a:latin typeface="+mn-lt"/>
              <a:ea typeface="標楷體" panose="03000509000000000000" pitchFamily="65" charset="-120"/>
            </a:endParaRPr>
          </a:p>
          <a:p>
            <a:endParaRPr lang="en-US" altLang="zh-TW" dirty="0">
              <a:latin typeface="+mn-lt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+mn-lt"/>
                <a:ea typeface="標楷體" panose="03000509000000000000" pitchFamily="65" charset="-120"/>
              </a:rPr>
              <a:t>如果沒有特殊的需求。建構子通常不用</a:t>
            </a:r>
            <a:r>
              <a:rPr lang="en-US" altLang="zh-TW" sz="2800" dirty="0">
                <a:ea typeface="標楷體" panose="03000509000000000000" pitchFamily="65" charset="-120"/>
              </a:rPr>
              <a:t>private</a:t>
            </a:r>
            <a:r>
              <a:rPr lang="zh-TW" altLang="en-US" sz="2800" dirty="0">
                <a:ea typeface="標楷體" panose="03000509000000000000" pitchFamily="65" charset="-120"/>
              </a:rPr>
              <a:t>修飾</a:t>
            </a:r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BB5007-84AE-43DF-A012-06E3F2ECD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15" y="2368326"/>
            <a:ext cx="3858617" cy="2427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469-38E6-4E49-9A32-E6D34348804D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68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470900" cy="4770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600" dirty="0"/>
              <a:t>如果省略建構子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/>
              <a:t>Java</a:t>
            </a:r>
            <a:r>
              <a:rPr lang="zh-TW" altLang="en-US" sz="2200" dirty="0"/>
              <a:t>會呼叫預設的建構子（</a:t>
            </a:r>
            <a:r>
              <a:rPr lang="en-US" altLang="zh-TW" sz="2200" dirty="0"/>
              <a:t>default constructor</a:t>
            </a:r>
            <a:r>
              <a:rPr lang="zh-TW" altLang="en-US" sz="2200" dirty="0"/>
              <a:t>）</a:t>
            </a:r>
          </a:p>
          <a:p>
            <a:pPr lvl="1">
              <a:lnSpc>
                <a:spcPct val="90000"/>
              </a:lnSpc>
            </a:pPr>
            <a:r>
              <a:rPr lang="zh-TW" altLang="en-US" sz="2200" dirty="0"/>
              <a:t>預設的建構子是沒有任何引數的建構子，格式如下：</a:t>
            </a:r>
          </a:p>
          <a:p>
            <a:pPr>
              <a:lnSpc>
                <a:spcPct val="90000"/>
              </a:lnSpc>
            </a:pPr>
            <a:endParaRPr lang="zh-TW" altLang="en-US" sz="2600" dirty="0"/>
          </a:p>
          <a:p>
            <a:pPr>
              <a:lnSpc>
                <a:spcPct val="90000"/>
              </a:lnSpc>
            </a:pPr>
            <a:endParaRPr lang="zh-TW" altLang="en-US" sz="2600" dirty="0"/>
          </a:p>
          <a:p>
            <a:pPr>
              <a:lnSpc>
                <a:spcPct val="90000"/>
              </a:lnSpc>
            </a:pPr>
            <a:endParaRPr lang="zh-TW" altLang="en-US" sz="2600" dirty="0"/>
          </a:p>
          <a:p>
            <a:pPr>
              <a:lnSpc>
                <a:spcPct val="90000"/>
              </a:lnSpc>
            </a:pPr>
            <a:endParaRPr lang="en-US" altLang="zh-TW" sz="2600" dirty="0"/>
          </a:p>
          <a:p>
            <a:pPr>
              <a:lnSpc>
                <a:spcPct val="90000"/>
              </a:lnSpc>
            </a:pPr>
            <a:r>
              <a:rPr lang="zh-TW" altLang="en-US" sz="2600" dirty="0"/>
              <a:t>如果自行撰寫建構子，無論是否有引數，則</a:t>
            </a:r>
            <a:r>
              <a:rPr lang="en-US" altLang="zh-TW" sz="2600" dirty="0"/>
              <a:t>Java</a:t>
            </a:r>
            <a:r>
              <a:rPr lang="zh-TW" altLang="en-US" sz="2600" dirty="0"/>
              <a:t>會假設已備妥所有的建構子，不會再提供預設的建構子</a:t>
            </a:r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建構子的省略 </a:t>
            </a:r>
          </a:p>
        </p:txBody>
      </p:sp>
      <p:sp>
        <p:nvSpPr>
          <p:cNvPr id="680968" name="AutoShape 8" descr="橡樹"/>
          <p:cNvSpPr>
            <a:spLocks noChangeArrowheads="1"/>
          </p:cNvSpPr>
          <p:nvPr/>
        </p:nvSpPr>
        <p:spPr bwMode="auto">
          <a:xfrm>
            <a:off x="6048375" y="260350"/>
            <a:ext cx="1763713" cy="414338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9.1</a:t>
            </a:r>
            <a:r>
              <a:rPr lang="en-US" altLang="zh-TW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 dirty="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建構子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5" y="3323080"/>
            <a:ext cx="4619750" cy="101279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418" y="4486684"/>
            <a:ext cx="3975364" cy="810686"/>
          </a:xfrm>
          <a:prstGeom prst="rect">
            <a:avLst/>
          </a:prstGeom>
        </p:spPr>
      </p:pic>
      <p:sp>
        <p:nvSpPr>
          <p:cNvPr id="4" name="爆炸 1 3"/>
          <p:cNvSpPr/>
          <p:nvPr/>
        </p:nvSpPr>
        <p:spPr bwMode="auto">
          <a:xfrm>
            <a:off x="3448" y="4096134"/>
            <a:ext cx="2063262" cy="1383030"/>
          </a:xfrm>
          <a:prstGeom prst="irregularSeal1">
            <a:avLst/>
          </a:prstGeom>
          <a:solidFill>
            <a:srgbClr val="CCFFFF"/>
          </a:solidFill>
          <a:ln w="952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華康細圓體" panose="020F0309000000000000" pitchFamily="49" charset="-120"/>
              </a:rPr>
              <a:t>建構子的三個重要特點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77" y="1031387"/>
            <a:ext cx="6909471" cy="5674213"/>
          </a:xfrm>
          <a:prstGeom prst="rect">
            <a:avLst/>
          </a:prstGeom>
        </p:spPr>
      </p:pic>
      <p:sp>
        <p:nvSpPr>
          <p:cNvPr id="12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6A51-5ECE-448C-B8FC-C062F0FFD20D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115888"/>
            <a:ext cx="7543800" cy="688975"/>
          </a:xfrm>
        </p:spPr>
        <p:txBody>
          <a:bodyPr/>
          <a:lstStyle/>
          <a:p>
            <a:r>
              <a:rPr lang="zh-TW" altLang="en-US"/>
              <a:t>實例變數與實例函數 </a:t>
            </a:r>
          </a:p>
        </p:txBody>
      </p:sp>
      <p:sp>
        <p:nvSpPr>
          <p:cNvPr id="681988" name="AutoShape 4" descr="橡樹"/>
          <p:cNvSpPr>
            <a:spLocks noChangeArrowheads="1"/>
          </p:cNvSpPr>
          <p:nvPr/>
        </p:nvSpPr>
        <p:spPr bwMode="auto">
          <a:xfrm>
            <a:off x="5111750" y="260350"/>
            <a:ext cx="2700338" cy="41433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635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</a:rPr>
              <a:t>9.2</a:t>
            </a:r>
            <a:r>
              <a:rPr lang="en-US" altLang="zh-TW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 </a:t>
            </a:r>
            <a:r>
              <a:rPr lang="zh-TW" altLang="en-US" sz="1800">
                <a:solidFill>
                  <a:srgbClr val="FFCC99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DBB"/>
                    </a:outerShdw>
                  </a:cont>
                  <a:cont type="tree" name="">
                    <a:effect ref="fillLine"/>
                    <a:outerShdw dist="38100" dir="2700000" algn="tl">
                      <a:srgbClr val="997A5B"/>
                    </a:outerShdw>
                  </a:cont>
                  <a:effect ref="fillLine"/>
                </a:effectDag>
                <a:latin typeface="華康細圓體" panose="020F0309000000000000" pitchFamily="49" charset="-120"/>
              </a:rPr>
              <a:t>類別變數與類別函數</a:t>
            </a:r>
          </a:p>
        </p:txBody>
      </p:sp>
      <p:sp>
        <p:nvSpPr>
          <p:cNvPr id="681998" name="AutoShape 14"/>
          <p:cNvSpPr>
            <a:spLocks noChangeArrowheads="1"/>
          </p:cNvSpPr>
          <p:nvPr/>
        </p:nvSpPr>
        <p:spPr bwMode="auto">
          <a:xfrm>
            <a:off x="6408738" y="2097088"/>
            <a:ext cx="2735262" cy="1487487"/>
          </a:xfrm>
          <a:prstGeom prst="irregularSeal1">
            <a:avLst/>
          </a:prstGeom>
          <a:solidFill>
            <a:srgbClr val="CC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en-US" dirty="0"/>
              <a:t>認識實例變數與實例函數</a:t>
            </a:r>
          </a:p>
        </p:txBody>
      </p:sp>
      <p:sp>
        <p:nvSpPr>
          <p:cNvPr id="682000" name="AutoShape 16"/>
          <p:cNvSpPr>
            <a:spLocks noChangeArrowheads="1"/>
          </p:cNvSpPr>
          <p:nvPr/>
        </p:nvSpPr>
        <p:spPr bwMode="auto">
          <a:xfrm>
            <a:off x="1078768" y="1596537"/>
            <a:ext cx="3798888" cy="461963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82001" name="AutoShape 17"/>
          <p:cNvSpPr>
            <a:spLocks noChangeArrowheads="1"/>
          </p:cNvSpPr>
          <p:nvPr/>
        </p:nvSpPr>
        <p:spPr bwMode="auto">
          <a:xfrm>
            <a:off x="3728306" y="1431437"/>
            <a:ext cx="1252537" cy="355600"/>
          </a:xfrm>
          <a:prstGeom prst="flowChartAlternateProcess">
            <a:avLst/>
          </a:prstGeom>
          <a:gradFill rotWithShape="1">
            <a:gsLst>
              <a:gs pos="0">
                <a:srgbClr val="CCFFCC"/>
              </a:gs>
              <a:gs pos="50000">
                <a:srgbClr val="FFFFCC"/>
              </a:gs>
              <a:gs pos="100000">
                <a:srgbClr val="CCFFCC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</a:rPr>
              <a:t>實例變數</a:t>
            </a:r>
          </a:p>
        </p:txBody>
      </p:sp>
      <p:sp>
        <p:nvSpPr>
          <p:cNvPr id="682003" name="AutoShape 19"/>
          <p:cNvSpPr>
            <a:spLocks noChangeArrowheads="1"/>
          </p:cNvSpPr>
          <p:nvPr/>
        </p:nvSpPr>
        <p:spPr bwMode="auto">
          <a:xfrm>
            <a:off x="1070586" y="3021134"/>
            <a:ext cx="4990245" cy="753697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82004" name="AutoShape 20"/>
          <p:cNvSpPr>
            <a:spLocks noChangeArrowheads="1"/>
          </p:cNvSpPr>
          <p:nvPr/>
        </p:nvSpPr>
        <p:spPr bwMode="auto">
          <a:xfrm>
            <a:off x="3807436" y="2836984"/>
            <a:ext cx="1252537" cy="355600"/>
          </a:xfrm>
          <a:prstGeom prst="flowChartAlternateProcess">
            <a:avLst/>
          </a:prstGeom>
          <a:gradFill rotWithShape="1">
            <a:gsLst>
              <a:gs pos="0">
                <a:srgbClr val="FFCCFF"/>
              </a:gs>
              <a:gs pos="50000">
                <a:srgbClr val="CCFFFF"/>
              </a:gs>
              <a:gs pos="100000">
                <a:srgbClr val="FFCCFF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en-US">
                <a:latin typeface="Arial" panose="020B0604020202020204" pitchFamily="34" charset="0"/>
              </a:rPr>
              <a:t>實例函數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default">
      <a:majorFont>
        <a:latin typeface="Times New Roman"/>
        <a:ea typeface="華康細圓體"/>
        <a:cs typeface=""/>
      </a:majorFont>
      <a:minorFont>
        <a:latin typeface="Times New Roman"/>
        <a:ea typeface="華康細圓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9525" cap="flat" cmpd="sng" algn="ctr">
          <a:solidFill>
            <a:srgbClr val="FF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華康細圓體" panose="020F0309000000000000" pitchFamily="49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9525" cap="flat" cmpd="sng" algn="ctr">
          <a:solidFill>
            <a:srgbClr val="FF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華康細圓體" panose="020F0309000000000000" pitchFamily="49" charset="-120"/>
          </a:defRPr>
        </a:defPPr>
      </a:lstStyle>
    </a:lnDef>
  </a:objectDefaults>
  <a:extraClrSchemeLst>
    <a:extraClrScheme>
      <a:clrScheme name="default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5269</TotalTime>
  <Words>1573</Words>
  <Application>Microsoft Office PowerPoint</Application>
  <PresentationFormat>如螢幕大小 (4:3)</PresentationFormat>
  <Paragraphs>223</Paragraphs>
  <Slides>38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8" baseType="lpstr">
      <vt:lpstr>Wingdings</vt:lpstr>
      <vt:lpstr>新細明體</vt:lpstr>
      <vt:lpstr>Comic Sans MS</vt:lpstr>
      <vt:lpstr>華康細圓體</vt:lpstr>
      <vt:lpstr>Arial</vt:lpstr>
      <vt:lpstr>標楷體</vt:lpstr>
      <vt:lpstr>Courier New</vt:lpstr>
      <vt:lpstr>新細明體</vt:lpstr>
      <vt:lpstr>Times New Roman</vt:lpstr>
      <vt:lpstr>default</vt:lpstr>
      <vt:lpstr>第九章 類別的進階認識</vt:lpstr>
      <vt:lpstr>建構子的基本認識 </vt:lpstr>
      <vt:lpstr>建構子的使用範例</vt:lpstr>
      <vt:lpstr>實作-1</vt:lpstr>
      <vt:lpstr>實作-2</vt:lpstr>
      <vt:lpstr>建構子之間的呼叫</vt:lpstr>
      <vt:lpstr>建構子的公有與私有</vt:lpstr>
      <vt:lpstr>建構子的省略 </vt:lpstr>
      <vt:lpstr>實例變數與實例函數 </vt:lpstr>
      <vt:lpstr>實例變數</vt:lpstr>
      <vt:lpstr>實例函數 </vt:lpstr>
      <vt:lpstr>類別變數 </vt:lpstr>
      <vt:lpstr>類別變數的範例 (1/2)</vt:lpstr>
      <vt:lpstr>類別變數的範例 (2/2)</vt:lpstr>
      <vt:lpstr>類別函數 </vt:lpstr>
      <vt:lpstr>類別函數的使用 (1/2)</vt:lpstr>
      <vt:lpstr>類別函數的使用 (2/2)</vt:lpstr>
      <vt:lpstr>main() 函數與static修飾子 </vt:lpstr>
      <vt:lpstr>「類別函數」使用的限制 (1/2) </vt:lpstr>
      <vt:lpstr>「類別函數」使用的限制 (2/2)</vt:lpstr>
      <vt:lpstr>設值給類別型態的變數</vt:lpstr>
      <vt:lpstr>類別型態的變數另一例</vt:lpstr>
      <vt:lpstr>以類別型態的變數傳遞引數 </vt:lpstr>
      <vt:lpstr>比較二個物件是否相等</vt:lpstr>
      <vt:lpstr>由函數傳回類別型態的變數 </vt:lpstr>
      <vt:lpstr>PowerPoint 簡報</vt:lpstr>
      <vt:lpstr>PowerPoint 簡報</vt:lpstr>
      <vt:lpstr>類別型態的陣列</vt:lpstr>
      <vt:lpstr>建立物件陣列的範例</vt:lpstr>
      <vt:lpstr>傳遞物件陣列到函數</vt:lpstr>
      <vt:lpstr>內部類別的認識</vt:lpstr>
      <vt:lpstr>內部類別的撰寫 (1/2)</vt:lpstr>
      <vt:lpstr>內部類別的撰寫 (2/2)</vt:lpstr>
      <vt:lpstr>PowerPoint 簡報</vt:lpstr>
      <vt:lpstr>PowerPoint 簡報</vt:lpstr>
      <vt:lpstr>回收記憶體 (1/2)</vt:lpstr>
      <vt:lpstr>回收記憶體 (2/2)</vt:lpstr>
      <vt:lpstr>PowerPoint 簡報</vt:lpstr>
    </vt:vector>
  </TitlesOfParts>
  <Company>My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認識C語言</dc:title>
  <dc:creator>Customer</dc:creator>
  <cp:lastModifiedBy>user</cp:lastModifiedBy>
  <cp:revision>212</cp:revision>
  <cp:lastPrinted>1601-01-01T00:00:00Z</cp:lastPrinted>
  <dcterms:created xsi:type="dcterms:W3CDTF">2007-03-13T09:49:44Z</dcterms:created>
  <dcterms:modified xsi:type="dcterms:W3CDTF">2024-11-26T05:44:36Z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